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277" r:id="rId5"/>
    <p:sldId id="280" r:id="rId6"/>
    <p:sldId id="281" r:id="rId7"/>
    <p:sldId id="278" r:id="rId8"/>
    <p:sldId id="282" r:id="rId9"/>
  </p:sldIdLst>
  <p:sldSz cx="30476825" cy="20318413"/>
  <p:notesSz cx="6858000" cy="9144000"/>
  <p:defaultTextStyle>
    <a:defPPr>
      <a:defRPr lang="en-US"/>
    </a:defPPr>
    <a:lvl1pPr marL="0" algn="l" defTabSz="2438156" rtl="0" eaLnBrk="1" latinLnBrk="0" hangingPunct="1">
      <a:defRPr sz="4800" kern="1200">
        <a:solidFill>
          <a:schemeClr val="tx1"/>
        </a:solidFill>
        <a:latin typeface="+mn-lt"/>
        <a:ea typeface="+mn-ea"/>
        <a:cs typeface="+mn-cs"/>
      </a:defRPr>
    </a:lvl1pPr>
    <a:lvl2pPr marL="1219078" algn="l" defTabSz="2438156" rtl="0" eaLnBrk="1" latinLnBrk="0" hangingPunct="1">
      <a:defRPr sz="4800" kern="1200">
        <a:solidFill>
          <a:schemeClr val="tx1"/>
        </a:solidFill>
        <a:latin typeface="+mn-lt"/>
        <a:ea typeface="+mn-ea"/>
        <a:cs typeface="+mn-cs"/>
      </a:defRPr>
    </a:lvl2pPr>
    <a:lvl3pPr marL="2438156" algn="l" defTabSz="2438156" rtl="0" eaLnBrk="1" latinLnBrk="0" hangingPunct="1">
      <a:defRPr sz="4800" kern="1200">
        <a:solidFill>
          <a:schemeClr val="tx1"/>
        </a:solidFill>
        <a:latin typeface="+mn-lt"/>
        <a:ea typeface="+mn-ea"/>
        <a:cs typeface="+mn-cs"/>
      </a:defRPr>
    </a:lvl3pPr>
    <a:lvl4pPr marL="3657234" algn="l" defTabSz="2438156" rtl="0" eaLnBrk="1" latinLnBrk="0" hangingPunct="1">
      <a:defRPr sz="4800" kern="1200">
        <a:solidFill>
          <a:schemeClr val="tx1"/>
        </a:solidFill>
        <a:latin typeface="+mn-lt"/>
        <a:ea typeface="+mn-ea"/>
        <a:cs typeface="+mn-cs"/>
      </a:defRPr>
    </a:lvl4pPr>
    <a:lvl5pPr marL="4876312" algn="l" defTabSz="2438156" rtl="0" eaLnBrk="1" latinLnBrk="0" hangingPunct="1">
      <a:defRPr sz="4800" kern="1200">
        <a:solidFill>
          <a:schemeClr val="tx1"/>
        </a:solidFill>
        <a:latin typeface="+mn-lt"/>
        <a:ea typeface="+mn-ea"/>
        <a:cs typeface="+mn-cs"/>
      </a:defRPr>
    </a:lvl5pPr>
    <a:lvl6pPr marL="6095390" algn="l" defTabSz="2438156" rtl="0" eaLnBrk="1" latinLnBrk="0" hangingPunct="1">
      <a:defRPr sz="4800" kern="1200">
        <a:solidFill>
          <a:schemeClr val="tx1"/>
        </a:solidFill>
        <a:latin typeface="+mn-lt"/>
        <a:ea typeface="+mn-ea"/>
        <a:cs typeface="+mn-cs"/>
      </a:defRPr>
    </a:lvl6pPr>
    <a:lvl7pPr marL="7314468" algn="l" defTabSz="2438156" rtl="0" eaLnBrk="1" latinLnBrk="0" hangingPunct="1">
      <a:defRPr sz="4800" kern="1200">
        <a:solidFill>
          <a:schemeClr val="tx1"/>
        </a:solidFill>
        <a:latin typeface="+mn-lt"/>
        <a:ea typeface="+mn-ea"/>
        <a:cs typeface="+mn-cs"/>
      </a:defRPr>
    </a:lvl7pPr>
    <a:lvl8pPr marL="8533547" algn="l" defTabSz="2438156" rtl="0" eaLnBrk="1" latinLnBrk="0" hangingPunct="1">
      <a:defRPr sz="4800" kern="1200">
        <a:solidFill>
          <a:schemeClr val="tx1"/>
        </a:solidFill>
        <a:latin typeface="+mn-lt"/>
        <a:ea typeface="+mn-ea"/>
        <a:cs typeface="+mn-cs"/>
      </a:defRPr>
    </a:lvl8pPr>
    <a:lvl9pPr marL="9752625" algn="l" defTabSz="2438156"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C135"/>
    <a:srgbClr val="178CCB"/>
    <a:srgbClr val="FFFFFF"/>
    <a:srgbClr val="FA6E1E"/>
    <a:srgbClr val="FEB80A"/>
    <a:srgbClr val="16A0AC"/>
    <a:srgbClr val="E61048"/>
    <a:srgbClr val="6C62D0"/>
    <a:srgbClr val="052049"/>
    <a:srgbClr val="18A3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0953FB-87AD-45C5-806E-6E6608D82A19}" v="21" dt="2025-02-21T19:55:26.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05" autoAdjust="0"/>
    <p:restoredTop sz="89100" autoAdjust="0"/>
  </p:normalViewPr>
  <p:slideViewPr>
    <p:cSldViewPr snapToGrid="0" snapToObjects="1">
      <p:cViewPr varScale="1">
        <p:scale>
          <a:sx n="48" d="100"/>
          <a:sy n="48" d="100"/>
        </p:scale>
        <p:origin x="5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75B45-0122-49B1-8E60-EC4D65305138}" type="datetimeFigureOut">
              <a:rPr lang="en-US"/>
              <a:t>2/24/2025</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6F1D9-F708-423E-8F6A-7F71AEF840B6}" type="slidenum">
              <a:rPr lang="en-US"/>
              <a:t>‹#›</a:t>
            </a:fld>
            <a:endParaRPr lang="en-US"/>
          </a:p>
        </p:txBody>
      </p:sp>
    </p:spTree>
    <p:extLst>
      <p:ext uri="{BB962C8B-B14F-4D97-AF65-F5344CB8AC3E}">
        <p14:creationId xmlns:p14="http://schemas.microsoft.com/office/powerpoint/2010/main" val="395439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csf.my.gallup.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survey.gallup.com/2025ucs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Why should I participate in the Engagement Survey? </a:t>
            </a:r>
            <a:r>
              <a:rPr lang="en-US" sz="1200" dirty="0">
                <a:solidFill>
                  <a:srgbClr val="000000"/>
                </a:solidFill>
                <a:effectLst/>
                <a:latin typeface="HelveticaNeueLT Std Lt" panose="020B0403020202020204" pitchFamily="34" charset="0"/>
                <a:ea typeface="Arial" panose="020B0604020202020204" pitchFamily="34" charset="0"/>
              </a:rPr>
              <a:t>Sharing your thoughts about your work helps drive real change. It is one of the best ways we have to voice our opinions confidentially with the goal of improving our own work lives, those of our colleagues, and UCSF overall. Please take the survey, share the poster online or by printing and posting it onsite, and remind colleagues to participate.</a:t>
            </a:r>
            <a:endParaRPr lang="en-US" sz="12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17D6F1D9-F708-423E-8F6A-7F71AEF840B6}" type="slidenum">
              <a:rPr lang="en-US" smtClean="0"/>
              <a:t>1</a:t>
            </a:fld>
            <a:endParaRPr lang="en-US"/>
          </a:p>
        </p:txBody>
      </p:sp>
    </p:spTree>
    <p:extLst>
      <p:ext uri="{BB962C8B-B14F-4D97-AF65-F5344CB8AC3E}">
        <p14:creationId xmlns:p14="http://schemas.microsoft.com/office/powerpoint/2010/main" val="312201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Why is staff engagement important? </a:t>
            </a:r>
            <a:r>
              <a:rPr lang="en-US" sz="1200" dirty="0">
                <a:solidFill>
                  <a:srgbClr val="000000"/>
                </a:solidFill>
                <a:effectLst/>
                <a:latin typeface="HelveticaNeueLT Std Lt" panose="020B0403020202020204" pitchFamily="34" charset="0"/>
                <a:ea typeface="Arial" panose="020B0604020202020204" pitchFamily="34" charset="0"/>
              </a:rPr>
              <a:t>Research conducted by international polling experts at Gallup Inc. shows that high levels of employee engagement link directly to positive patient, business, and employee outcomes. </a:t>
            </a:r>
            <a:r>
              <a:rPr lang="en-US" sz="1200" b="0" i="0" dirty="0">
                <a:solidFill>
                  <a:srgbClr val="FFFFFF"/>
                </a:solidFill>
                <a:effectLst/>
                <a:latin typeface="HelveticaNeueLTW04-55Roman"/>
              </a:rPr>
              <a:t>With years of responses collected at UCSF, we have meaningful data to guide our work.</a:t>
            </a: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a:t>
            </a:r>
            <a:r>
              <a:rPr lang="en-US" sz="1200" dirty="0">
                <a:solidFill>
                  <a:srgbClr val="000000"/>
                </a:solidFill>
                <a:effectLst/>
                <a:latin typeface="HelveticaNeueLT Std Lt" panose="020B0403020202020204" pitchFamily="34" charset="0"/>
                <a:ea typeface="Arial" panose="020B0604020202020204" pitchFamily="34" charset="0"/>
              </a:rPr>
              <a:t>This goes beyond job satisfaction: engaged employees have opportunities to do what they do best every day and they feel a sense of belonging at work. </a:t>
            </a:r>
            <a:endParaRPr lang="en-US" sz="120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17D6F1D9-F708-423E-8F6A-7F71AEF840B6}" type="slidenum">
              <a:rPr lang="en-US" smtClean="0"/>
              <a:t>2</a:t>
            </a:fld>
            <a:endParaRPr lang="en-US"/>
          </a:p>
        </p:txBody>
      </p:sp>
    </p:spTree>
    <p:extLst>
      <p:ext uri="{BB962C8B-B14F-4D97-AF65-F5344CB8AC3E}">
        <p14:creationId xmlns:p14="http://schemas.microsoft.com/office/powerpoint/2010/main" val="321286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HelveticaNeueLTW04-55Roman"/>
              </a:rPr>
              <a:t>Gallup’s internationally-renowned research has identified 12 questions about engagement that indicate a high-performing work environment, known as the “Q12.”  </a:t>
            </a:r>
            <a:r>
              <a:rPr lang="en-US" b="1" i="0" dirty="0">
                <a:solidFill>
                  <a:srgbClr val="000000"/>
                </a:solidFill>
                <a:effectLst/>
                <a:latin typeface="HelveticaNeueLTW04-55Roman"/>
              </a:rPr>
              <a:t>Particular wording </a:t>
            </a:r>
            <a:r>
              <a:rPr lang="en-US" b="0" i="0" dirty="0">
                <a:solidFill>
                  <a:srgbClr val="000000"/>
                </a:solidFill>
                <a:effectLst/>
                <a:latin typeface="HelveticaNeueLTW04-55Roman"/>
              </a:rPr>
              <a:t>is used, such as “I have a best friend at work,” because research shows that the specific language reveals qualities that differentiate teams on critical outcomes such as productivity, safety and retention.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endParaRPr>
          </a:p>
          <a:p>
            <a:pPr marL="0" marR="334010" lvl="0" indent="0" fontAlgn="base">
              <a:lnSpc>
                <a:spcPct val="104000"/>
              </a:lnSpc>
              <a:spcBef>
                <a:spcPts val="0"/>
              </a:spcBef>
              <a:spcAft>
                <a:spcPts val="15"/>
              </a:spcAft>
              <a:buClr>
                <a:srgbClr val="000000"/>
              </a:buClr>
              <a:buSzPts val="1000"/>
              <a:buFont typeface="Arial" panose="020B0604020202020204" pitchFamily="34" charset="0"/>
              <a:buNone/>
            </a:pPr>
            <a:r>
              <a:rPr lang="en-US" sz="18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Confidentiality is Assured</a:t>
            </a:r>
            <a:r>
              <a:rPr lang="en-US" sz="18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UCSF hires renowned independent research organization Gallup Inc. to collect survey responses. Gallup NEVER shares individual responses. UCSF doesn’t have access to know who specifically takes the survey and cannot track what their individual responses are. Additionally, no survey data reporting is shared with UCSF unless there are 5 or more respondents.</a:t>
            </a:r>
            <a:endParaRPr lang="en-US" sz="18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17D6F1D9-F708-423E-8F6A-7F71AEF840B6}" type="slidenum">
              <a:rPr lang="en-US" smtClean="0"/>
              <a:t>3</a:t>
            </a:fld>
            <a:endParaRPr lang="en-US"/>
          </a:p>
        </p:txBody>
      </p:sp>
    </p:spTree>
    <p:extLst>
      <p:ext uri="{BB962C8B-B14F-4D97-AF65-F5344CB8AC3E}">
        <p14:creationId xmlns:p14="http://schemas.microsoft.com/office/powerpoint/2010/main" val="3874462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Managers, highlight that:</a:t>
            </a:r>
          </a:p>
          <a:p>
            <a:r>
              <a:rPr lang="en-US" dirty="0"/>
              <a:t>* Survey results will be released on May 14</a:t>
            </a:r>
          </a:p>
          <a:p>
            <a:r>
              <a:rPr lang="en-US" dirty="0"/>
              <a:t>* Manager email template on website helps you craft your personalized leader message to encourage staff to be heard!</a:t>
            </a:r>
          </a:p>
        </p:txBody>
      </p:sp>
      <p:sp>
        <p:nvSpPr>
          <p:cNvPr id="4" name="Slide Number Placeholder 3"/>
          <p:cNvSpPr>
            <a:spLocks noGrp="1"/>
          </p:cNvSpPr>
          <p:nvPr>
            <p:ph type="sldNum" sz="quarter" idx="5"/>
          </p:nvPr>
        </p:nvSpPr>
        <p:spPr/>
        <p:txBody>
          <a:bodyPr/>
          <a:lstStyle/>
          <a:p>
            <a:fld id="{17D6F1D9-F708-423E-8F6A-7F71AEF840B6}" type="slidenum">
              <a:rPr lang="en-US" smtClean="0"/>
              <a:t>4</a:t>
            </a:fld>
            <a:endParaRPr lang="en-US"/>
          </a:p>
        </p:txBody>
      </p:sp>
    </p:spTree>
    <p:extLst>
      <p:ext uri="{BB962C8B-B14F-4D97-AF65-F5344CB8AC3E}">
        <p14:creationId xmlns:p14="http://schemas.microsoft.com/office/powerpoint/2010/main" val="3570785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FFFF"/>
                </a:solidFill>
                <a:effectLst/>
                <a:latin typeface="HelveticaNeueLTW04-55Roman"/>
              </a:rPr>
              <a:t>Take our brief, annual, voluntary survey </a:t>
            </a:r>
            <a:r>
              <a:rPr lang="en-US" b="0" i="0" dirty="0">
                <a:solidFill>
                  <a:srgbClr val="FFFFFF"/>
                </a:solidFill>
                <a:effectLst/>
                <a:latin typeface="HelveticaNeueLTW04-55Roman"/>
              </a:rPr>
              <a:t>that provides an opportunity for us to identify our strengths and improvement areas as a workplace, towards improving our own work lives, those of our colleagues and UCSF overall. </a:t>
            </a:r>
            <a:endParaRPr lang="en-US" sz="10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000000"/>
              </a:solidFill>
              <a:effectLst/>
              <a:latin typeface="Arial" panose="020B0604020202020204" pitchFamily="34" charset="0"/>
              <a:ea typeface="Arial" panose="020B0604020202020204" pitchFamily="34" charset="0"/>
            </a:endParaRPr>
          </a:p>
          <a:p>
            <a:pPr marL="0" marR="334010" lvl="0" indent="0" fontAlgn="base">
              <a:lnSpc>
                <a:spcPct val="104000"/>
              </a:lnSpc>
              <a:spcBef>
                <a:spcPts val="0"/>
              </a:spcBef>
              <a:spcAft>
                <a:spcPts val="15"/>
              </a:spcAft>
              <a:buClr>
                <a:srgbClr val="000000"/>
              </a:buClr>
              <a:buSzPts val="1000"/>
              <a:buFont typeface="Arial" panose="020B0604020202020204" pitchFamily="34" charset="0"/>
              <a:buNone/>
            </a:pP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UCSF staff are invited</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UCSF Campus, Health, St. Mary’s &amp; Saint Francis Hospitals, Benioff Children’s Hospitals (SF &amp; Oakland) and UCSF Benioff Children’s Physicians who were on payroll as of 1/8/2025 (with a few exceptions for short-term and part-time staff).</a:t>
            </a:r>
            <a:endParaRPr lang="en-US"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0" marR="334010" lvl="0" indent="0" fontAlgn="base">
              <a:lnSpc>
                <a:spcPct val="104000"/>
              </a:lnSpc>
              <a:spcBef>
                <a:spcPts val="0"/>
              </a:spcBef>
              <a:spcAft>
                <a:spcPts val="15"/>
              </a:spcAft>
              <a:buClr>
                <a:srgbClr val="000000"/>
              </a:buClr>
              <a:buSzPts val="1000"/>
              <a:buFont typeface="Arial" panose="020B0604020202020204" pitchFamily="34" charset="0"/>
              <a:buNone/>
            </a:pPr>
            <a:endPar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endParaRPr>
          </a:p>
          <a:p>
            <a:pPr marL="0" marR="334010" lvl="0" indent="0" fontAlgn="base">
              <a:lnSpc>
                <a:spcPct val="104000"/>
              </a:lnSpc>
              <a:spcBef>
                <a:spcPts val="0"/>
              </a:spcBef>
              <a:spcAft>
                <a:spcPts val="15"/>
              </a:spcAft>
              <a:buClr>
                <a:srgbClr val="000000"/>
              </a:buClr>
              <a:buSzPts val="1000"/>
              <a:buFont typeface="Arial" panose="020B0604020202020204" pitchFamily="34" charset="0"/>
              <a:buNone/>
            </a:pP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Gallup emails the survey link directly to staff and sends reminder emails.</a:t>
            </a:r>
            <a:br>
              <a:rPr lang="en-US"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b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Those emails are scheduled for: 4/8, plus reminders if you have not taken it by 4/11, 4/15, 4/18, 4/22, 4/25, 4/29, and 5/2. Alternatively, staff can log into </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hlinkClick r:id="rId3"/>
              </a:rPr>
              <a:t>Gallup Access</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(with MyAccess) or </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hlinkClick r:id="rId4"/>
              </a:rPr>
              <a:t>Gallup 2025 Survey</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(with UCSF Employee ID minus the first “0”) to take the survey.</a:t>
            </a:r>
          </a:p>
          <a:p>
            <a:pPr marL="342900" marR="334010" lvl="0" indent="-342900" fontAlgn="base">
              <a:lnSpc>
                <a:spcPct val="104000"/>
              </a:lnSpc>
              <a:spcBef>
                <a:spcPts val="0"/>
              </a:spcBef>
              <a:spcAft>
                <a:spcPts val="15"/>
              </a:spcAft>
              <a:buClr>
                <a:srgbClr val="000000"/>
              </a:buClr>
              <a:buSzPts val="1000"/>
              <a:buFont typeface="Arial" panose="020B0604020202020204" pitchFamily="34" charset="0"/>
              <a:buChar char="•"/>
            </a:pPr>
            <a:endPar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endParaRPr>
          </a:p>
          <a:p>
            <a:pPr marL="0" marR="334010" lvl="0" indent="0" algn="l" defTabSz="914400" rtl="0" eaLnBrk="1" fontAlgn="base" latinLnBrk="0" hangingPunct="1">
              <a:lnSpc>
                <a:spcPct val="104000"/>
              </a:lnSpc>
              <a:spcBef>
                <a:spcPts val="0"/>
              </a:spcBef>
              <a:spcAft>
                <a:spcPts val="15"/>
              </a:spcAft>
              <a:buClr>
                <a:srgbClr val="000000"/>
              </a:buClr>
              <a:buSzPts val="1000"/>
              <a:buFont typeface="Arial" panose="020B0604020202020204" pitchFamily="34" charset="0"/>
              <a:buNone/>
              <a:tabLst/>
              <a:defRPr/>
            </a:pPr>
            <a:r>
              <a:rPr lang="en-US" sz="1200" b="1"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Everyone’s voice counts; we want to hear from all staff.</a:t>
            </a:r>
            <a:r>
              <a:rPr lang="en-US" sz="1200" u="none" strike="noStrike" dirty="0">
                <a:solidFill>
                  <a:srgbClr val="000000"/>
                </a:solidFill>
                <a:effectLst/>
                <a:uFill>
                  <a:solidFill>
                    <a:srgbClr val="000000"/>
                  </a:solidFill>
                </a:uFill>
                <a:latin typeface="HelveticaNeueLT Std Lt" panose="020B0403020202020204" pitchFamily="34" charset="0"/>
                <a:ea typeface="Arial" panose="020B0604020202020204" pitchFamily="34" charset="0"/>
                <a:cs typeface="Arial" panose="020B0604020202020204" pitchFamily="34" charset="0"/>
              </a:rPr>
              <a:t> UCSF takes these survey results seriously across the organization. We can only interpret results from staff who participate. </a:t>
            </a:r>
            <a:endParaRPr lang="en-US"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0" marR="334010" lvl="0" indent="0" fontAlgn="base">
              <a:lnSpc>
                <a:spcPct val="104000"/>
              </a:lnSpc>
              <a:spcBef>
                <a:spcPts val="0"/>
              </a:spcBef>
              <a:spcAft>
                <a:spcPts val="15"/>
              </a:spcAft>
              <a:buClr>
                <a:srgbClr val="000000"/>
              </a:buClr>
              <a:buSzPts val="1000"/>
              <a:buFont typeface="Arial" panose="020B0604020202020204" pitchFamily="34" charset="0"/>
              <a:buNone/>
            </a:pPr>
            <a:endParaRPr lang="en-US" sz="1200" u="none" strike="noStrike"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7D6F1D9-F708-423E-8F6A-7F71AEF840B6}" type="slidenum">
              <a:rPr lang="en-US" smtClean="0"/>
              <a:t>5</a:t>
            </a:fld>
            <a:endParaRPr lang="en-US"/>
          </a:p>
        </p:txBody>
      </p:sp>
    </p:spTree>
    <p:extLst>
      <p:ext uri="{BB962C8B-B14F-4D97-AF65-F5344CB8AC3E}">
        <p14:creationId xmlns:p14="http://schemas.microsoft.com/office/powerpoint/2010/main" val="2394939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earning_Digital_Sign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60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ngagement_Digital_Sign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5229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38075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2709093" rtl="0" eaLnBrk="1" latinLnBrk="0" hangingPunct="1">
        <a:lnSpc>
          <a:spcPct val="90000"/>
        </a:lnSpc>
        <a:spcBef>
          <a:spcPct val="0"/>
        </a:spcBef>
        <a:buNone/>
        <a:defRPr sz="13036" kern="1200">
          <a:solidFill>
            <a:schemeClr val="tx1"/>
          </a:solidFill>
          <a:latin typeface="+mj-lt"/>
          <a:ea typeface="+mj-ea"/>
          <a:cs typeface="+mj-cs"/>
        </a:defRPr>
      </a:lvl1pPr>
    </p:titleStyle>
    <p:bodyStyle>
      <a:lvl1pPr marL="677273" indent="-677273" algn="l" defTabSz="2709093" rtl="0" eaLnBrk="1" latinLnBrk="0" hangingPunct="1">
        <a:lnSpc>
          <a:spcPct val="90000"/>
        </a:lnSpc>
        <a:spcBef>
          <a:spcPts val="2963"/>
        </a:spcBef>
        <a:buFont typeface="Arial" panose="020B0604020202020204" pitchFamily="34" charset="0"/>
        <a:buChar char="•"/>
        <a:defRPr sz="8296" kern="1200">
          <a:solidFill>
            <a:schemeClr val="tx1"/>
          </a:solidFill>
          <a:latin typeface="+mn-lt"/>
          <a:ea typeface="+mn-ea"/>
          <a:cs typeface="+mn-cs"/>
        </a:defRPr>
      </a:lvl1pPr>
      <a:lvl2pPr marL="2031820" indent="-677273" algn="l" defTabSz="2709093" rtl="0" eaLnBrk="1" latinLnBrk="0" hangingPunct="1">
        <a:lnSpc>
          <a:spcPct val="90000"/>
        </a:lnSpc>
        <a:spcBef>
          <a:spcPts val="1481"/>
        </a:spcBef>
        <a:buFont typeface="Arial" panose="020B0604020202020204" pitchFamily="34" charset="0"/>
        <a:buChar char="•"/>
        <a:defRPr sz="7110" kern="1200">
          <a:solidFill>
            <a:schemeClr val="tx1"/>
          </a:solidFill>
          <a:latin typeface="+mn-lt"/>
          <a:ea typeface="+mn-ea"/>
          <a:cs typeface="+mn-cs"/>
        </a:defRPr>
      </a:lvl2pPr>
      <a:lvl3pPr marL="3386366" indent="-677273" algn="l" defTabSz="2709093" rtl="0" eaLnBrk="1" latinLnBrk="0" hangingPunct="1">
        <a:lnSpc>
          <a:spcPct val="90000"/>
        </a:lnSpc>
        <a:spcBef>
          <a:spcPts val="1481"/>
        </a:spcBef>
        <a:buFont typeface="Arial" panose="020B0604020202020204" pitchFamily="34" charset="0"/>
        <a:buChar char="•"/>
        <a:defRPr sz="5925" kern="1200">
          <a:solidFill>
            <a:schemeClr val="tx1"/>
          </a:solidFill>
          <a:latin typeface="+mn-lt"/>
          <a:ea typeface="+mn-ea"/>
          <a:cs typeface="+mn-cs"/>
        </a:defRPr>
      </a:lvl3pPr>
      <a:lvl4pPr marL="4740913"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4pPr>
      <a:lvl5pPr marL="6095459"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5pPr>
      <a:lvl6pPr marL="7450005"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6pPr>
      <a:lvl7pPr marL="8804552"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7pPr>
      <a:lvl8pPr marL="10159098"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8pPr>
      <a:lvl9pPr marL="11513645" indent="-677273" algn="l" defTabSz="2709093" rtl="0" eaLnBrk="1" latinLnBrk="0" hangingPunct="1">
        <a:lnSpc>
          <a:spcPct val="90000"/>
        </a:lnSpc>
        <a:spcBef>
          <a:spcPts val="1481"/>
        </a:spcBef>
        <a:buFont typeface="Arial" panose="020B0604020202020204" pitchFamily="34" charset="0"/>
        <a:buChar char="•"/>
        <a:defRPr sz="5333" kern="1200">
          <a:solidFill>
            <a:schemeClr val="tx1"/>
          </a:solidFill>
          <a:latin typeface="+mn-lt"/>
          <a:ea typeface="+mn-ea"/>
          <a:cs typeface="+mn-cs"/>
        </a:defRPr>
      </a:lvl9pPr>
    </p:bodyStyle>
    <p:otherStyle>
      <a:defPPr>
        <a:defRPr lang="en-US"/>
      </a:defPPr>
      <a:lvl1pPr marL="0" algn="l" defTabSz="2709093" rtl="0" eaLnBrk="1" latinLnBrk="0" hangingPunct="1">
        <a:defRPr sz="5333" kern="1200">
          <a:solidFill>
            <a:schemeClr val="tx1"/>
          </a:solidFill>
          <a:latin typeface="+mn-lt"/>
          <a:ea typeface="+mn-ea"/>
          <a:cs typeface="+mn-cs"/>
        </a:defRPr>
      </a:lvl1pPr>
      <a:lvl2pPr marL="1354546" algn="l" defTabSz="2709093" rtl="0" eaLnBrk="1" latinLnBrk="0" hangingPunct="1">
        <a:defRPr sz="5333" kern="1200">
          <a:solidFill>
            <a:schemeClr val="tx1"/>
          </a:solidFill>
          <a:latin typeface="+mn-lt"/>
          <a:ea typeface="+mn-ea"/>
          <a:cs typeface="+mn-cs"/>
        </a:defRPr>
      </a:lvl2pPr>
      <a:lvl3pPr marL="2709093" algn="l" defTabSz="2709093" rtl="0" eaLnBrk="1" latinLnBrk="0" hangingPunct="1">
        <a:defRPr sz="5333" kern="1200">
          <a:solidFill>
            <a:schemeClr val="tx1"/>
          </a:solidFill>
          <a:latin typeface="+mn-lt"/>
          <a:ea typeface="+mn-ea"/>
          <a:cs typeface="+mn-cs"/>
        </a:defRPr>
      </a:lvl3pPr>
      <a:lvl4pPr marL="4063639" algn="l" defTabSz="2709093" rtl="0" eaLnBrk="1" latinLnBrk="0" hangingPunct="1">
        <a:defRPr sz="5333" kern="1200">
          <a:solidFill>
            <a:schemeClr val="tx1"/>
          </a:solidFill>
          <a:latin typeface="+mn-lt"/>
          <a:ea typeface="+mn-ea"/>
          <a:cs typeface="+mn-cs"/>
        </a:defRPr>
      </a:lvl4pPr>
      <a:lvl5pPr marL="5418186" algn="l" defTabSz="2709093" rtl="0" eaLnBrk="1" latinLnBrk="0" hangingPunct="1">
        <a:defRPr sz="5333" kern="1200">
          <a:solidFill>
            <a:schemeClr val="tx1"/>
          </a:solidFill>
          <a:latin typeface="+mn-lt"/>
          <a:ea typeface="+mn-ea"/>
          <a:cs typeface="+mn-cs"/>
        </a:defRPr>
      </a:lvl5pPr>
      <a:lvl6pPr marL="6772732" algn="l" defTabSz="2709093" rtl="0" eaLnBrk="1" latinLnBrk="0" hangingPunct="1">
        <a:defRPr sz="5333" kern="1200">
          <a:solidFill>
            <a:schemeClr val="tx1"/>
          </a:solidFill>
          <a:latin typeface="+mn-lt"/>
          <a:ea typeface="+mn-ea"/>
          <a:cs typeface="+mn-cs"/>
        </a:defRPr>
      </a:lvl6pPr>
      <a:lvl7pPr marL="8127279" algn="l" defTabSz="2709093" rtl="0" eaLnBrk="1" latinLnBrk="0" hangingPunct="1">
        <a:defRPr sz="5333" kern="1200">
          <a:solidFill>
            <a:schemeClr val="tx1"/>
          </a:solidFill>
          <a:latin typeface="+mn-lt"/>
          <a:ea typeface="+mn-ea"/>
          <a:cs typeface="+mn-cs"/>
        </a:defRPr>
      </a:lvl7pPr>
      <a:lvl8pPr marL="9481825" algn="l" defTabSz="2709093" rtl="0" eaLnBrk="1" latinLnBrk="0" hangingPunct="1">
        <a:defRPr sz="5333" kern="1200">
          <a:solidFill>
            <a:schemeClr val="tx1"/>
          </a:solidFill>
          <a:latin typeface="+mn-lt"/>
          <a:ea typeface="+mn-ea"/>
          <a:cs typeface="+mn-cs"/>
        </a:defRPr>
      </a:lvl8pPr>
      <a:lvl9pPr marL="10836372" algn="l" defTabSz="2709093" rtl="0" eaLnBrk="1" latinLnBrk="0" hangingPunct="1">
        <a:defRPr sz="53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earning.ucsf.edu/engageme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hyperlink" Target="https://learning.ucsf.edu/engagemen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s://learning.ucsf.edu/engagemen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learning.ucsf.edu/engagemen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earning.ucsf.edu/engagement"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CSF Staff Engagement Survey: April 8 to May 2, 2025. Be heard! 10 minutes, confidential, Gallup emails your personal link. Questions? Ask your Engagement Ambassador.">
            <a:hlinkClick r:id="rId3"/>
            <a:extLst>
              <a:ext uri="{FF2B5EF4-FFF2-40B4-BE49-F238E27FC236}">
                <a16:creationId xmlns:a16="http://schemas.microsoft.com/office/drawing/2014/main" id="{3816E3A6-BC4C-CF27-0486-5662E3E59135}"/>
              </a:ext>
            </a:extLst>
          </p:cNvPr>
          <p:cNvPicPr>
            <a:picLocks noChangeAspect="1"/>
          </p:cNvPicPr>
          <p:nvPr/>
        </p:nvPicPr>
        <p:blipFill>
          <a:blip r:embed="rId4"/>
          <a:stretch>
            <a:fillRect/>
          </a:stretch>
        </p:blipFill>
        <p:spPr>
          <a:xfrm>
            <a:off x="0" y="1852"/>
            <a:ext cx="30476825" cy="20314709"/>
          </a:xfrm>
          <a:prstGeom prst="rect">
            <a:avLst/>
          </a:prstGeom>
        </p:spPr>
      </p:pic>
    </p:spTree>
    <p:extLst>
      <p:ext uri="{BB962C8B-B14F-4D97-AF65-F5344CB8AC3E}">
        <p14:creationId xmlns:p14="http://schemas.microsoft.com/office/powerpoint/2010/main" val="418297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y we measure UCSF engagement: Engagement goes beyond satisfaction: Engagement refers to an emotional connection, reflects how invested and aligned employees feel in the success of their teams and organization. Research shows high levels of engagement link directly to: better patient outcomes, better employee outcomes, better business outcomes.">
            <a:hlinkClick r:id="rId3"/>
            <a:extLst>
              <a:ext uri="{FF2B5EF4-FFF2-40B4-BE49-F238E27FC236}">
                <a16:creationId xmlns:a16="http://schemas.microsoft.com/office/drawing/2014/main" id="{CFDF3CB4-4354-A4D2-2A81-219F7BD0910E}"/>
              </a:ext>
            </a:extLst>
          </p:cNvPr>
          <p:cNvPicPr>
            <a:picLocks noChangeAspect="1"/>
          </p:cNvPicPr>
          <p:nvPr/>
        </p:nvPicPr>
        <p:blipFill>
          <a:blip r:embed="rId4"/>
          <a:stretch>
            <a:fillRect/>
          </a:stretch>
        </p:blipFill>
        <p:spPr>
          <a:xfrm>
            <a:off x="0" y="1852"/>
            <a:ext cx="30476825" cy="20314709"/>
          </a:xfrm>
          <a:prstGeom prst="rect">
            <a:avLst/>
          </a:prstGeom>
        </p:spPr>
      </p:pic>
    </p:spTree>
    <p:extLst>
      <p:ext uri="{BB962C8B-B14F-4D97-AF65-F5344CB8AC3E}">
        <p14:creationId xmlns:p14="http://schemas.microsoft.com/office/powerpoint/2010/main" val="83769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year's survey measures the Gallup Q12 (basic needs, individual contribution, teamwork, growth), plus 5 indices (on accountability, wellness, belonging, recommend UCSF, patient experience) and 1 open-ended. Particular wording is used, such as &quot;I have a best friend at work&quot; because research shows that the specific language reveals qualities that differentiate teams on critical outcomes such as productivity, safety and retention. CONFIDENTIAL: Gallup collects and reports only aggregated groups of 5+ responses to UCSF. UCSF has no ability to know who takes the survey or what their individual responses are.">
            <a:hlinkClick r:id="rId3"/>
            <a:extLst>
              <a:ext uri="{FF2B5EF4-FFF2-40B4-BE49-F238E27FC236}">
                <a16:creationId xmlns:a16="http://schemas.microsoft.com/office/drawing/2014/main" id="{9936FEF0-C9D1-3AD6-5793-45C74368C327}"/>
              </a:ext>
            </a:extLst>
          </p:cNvPr>
          <p:cNvPicPr>
            <a:picLocks noChangeAspect="1"/>
          </p:cNvPicPr>
          <p:nvPr/>
        </p:nvPicPr>
        <p:blipFill>
          <a:blip r:embed="rId4"/>
          <a:stretch>
            <a:fillRect/>
          </a:stretch>
        </p:blipFill>
        <p:spPr>
          <a:xfrm>
            <a:off x="0" y="1852"/>
            <a:ext cx="30476825" cy="20314709"/>
          </a:xfrm>
          <a:prstGeom prst="rect">
            <a:avLst/>
          </a:prstGeom>
        </p:spPr>
      </p:pic>
    </p:spTree>
    <p:extLst>
      <p:ext uri="{BB962C8B-B14F-4D97-AF65-F5344CB8AC3E}">
        <p14:creationId xmlns:p14="http://schemas.microsoft.com/office/powerpoint/2010/main" val="389672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Visit the Engagement Website for the latest on UCSF Engagement, including: important dates, poster/slide/Zoom background, survey measures and FAQs, action planning and strengths guidance, manager and ambassador resources. The website address is www.Learning.ucsf.edu/Engagement">
            <a:extLst>
              <a:ext uri="{FF2B5EF4-FFF2-40B4-BE49-F238E27FC236}">
                <a16:creationId xmlns:a16="http://schemas.microsoft.com/office/drawing/2014/main" id="{5B842415-7C3B-08D3-E589-8D18F8DAFD04}"/>
              </a:ext>
            </a:extLst>
          </p:cNvPr>
          <p:cNvGrpSpPr/>
          <p:nvPr/>
        </p:nvGrpSpPr>
        <p:grpSpPr>
          <a:xfrm>
            <a:off x="1126" y="-1"/>
            <a:ext cx="30474571" cy="20318413"/>
            <a:chOff x="1126" y="-1"/>
            <a:chExt cx="30474571" cy="20318413"/>
          </a:xfrm>
        </p:grpSpPr>
        <p:pic>
          <p:nvPicPr>
            <p:cNvPr id="2" name="Picture 1" descr="Check the Engagement Website for the latest on UCSF Engagement, including: important dates; poster, slide, Zoom background; survey measures and FAQs, action planning and strengths guidance, manager and ambassador resources: www.Learning.ucsf.edu/engagement">
              <a:hlinkClick r:id="rId3"/>
              <a:extLst>
                <a:ext uri="{FF2B5EF4-FFF2-40B4-BE49-F238E27FC236}">
                  <a16:creationId xmlns:a16="http://schemas.microsoft.com/office/drawing/2014/main" id="{8DEFC078-3B58-4348-1041-D240F90A75A5}"/>
                </a:ext>
              </a:extLst>
            </p:cNvPr>
            <p:cNvPicPr>
              <a:picLocks noChangeAspect="1"/>
            </p:cNvPicPr>
            <p:nvPr/>
          </p:nvPicPr>
          <p:blipFill>
            <a:blip r:embed="rId4"/>
            <a:stretch>
              <a:fillRect/>
            </a:stretch>
          </p:blipFill>
          <p:spPr>
            <a:xfrm>
              <a:off x="1126" y="-1"/>
              <a:ext cx="30474571" cy="20318413"/>
            </a:xfrm>
            <a:prstGeom prst="rect">
              <a:avLst/>
            </a:prstGeom>
          </p:spPr>
        </p:pic>
        <p:pic>
          <p:nvPicPr>
            <p:cNvPr id="4" name="Picture 3">
              <a:hlinkClick r:id="rId3"/>
              <a:extLst>
                <a:ext uri="{FF2B5EF4-FFF2-40B4-BE49-F238E27FC236}">
                  <a16:creationId xmlns:a16="http://schemas.microsoft.com/office/drawing/2014/main" id="{A0E8811E-CB71-1A85-9474-AC10A190F6E4}"/>
                </a:ext>
              </a:extLst>
            </p:cNvPr>
            <p:cNvPicPr>
              <a:picLocks noChangeAspect="1"/>
            </p:cNvPicPr>
            <p:nvPr/>
          </p:nvPicPr>
          <p:blipFill>
            <a:blip r:embed="rId5"/>
            <a:stretch>
              <a:fillRect/>
            </a:stretch>
          </p:blipFill>
          <p:spPr>
            <a:xfrm>
              <a:off x="1063012" y="4284890"/>
              <a:ext cx="10436493" cy="11458690"/>
            </a:xfrm>
            <a:prstGeom prst="rect">
              <a:avLst/>
            </a:prstGeom>
          </p:spPr>
        </p:pic>
      </p:grpSp>
    </p:spTree>
    <p:extLst>
      <p:ext uri="{BB962C8B-B14F-4D97-AF65-F5344CB8AC3E}">
        <p14:creationId xmlns:p14="http://schemas.microsoft.com/office/powerpoint/2010/main" val="185674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CSF Staff Engagement Survey: Be heard! April 8 to May 2, 2025. UCSF career, per diem, limited and USF contract staff on payroll with UCSF, SMSF, UBCP, &amp; BCH Oakland staff as of January 8, 2025 are invited. Access the survey in 1 of 3 ways: Email from Gallup (do NOT forward), UCSF.My.Gallup.com (login via MyAccess), or Survey.gallup.com/2025ucsf (Enter your EID without the 1st “0”).">
            <a:hlinkClick r:id="rId3"/>
            <a:extLst>
              <a:ext uri="{FF2B5EF4-FFF2-40B4-BE49-F238E27FC236}">
                <a16:creationId xmlns:a16="http://schemas.microsoft.com/office/drawing/2014/main" id="{1C2CF230-B5F2-A6EA-68F0-09C10784684F}"/>
              </a:ext>
            </a:extLst>
          </p:cNvPr>
          <p:cNvPicPr>
            <a:picLocks noChangeAspect="1"/>
          </p:cNvPicPr>
          <p:nvPr/>
        </p:nvPicPr>
        <p:blipFill>
          <a:blip r:embed="rId4"/>
          <a:stretch>
            <a:fillRect/>
          </a:stretch>
        </p:blipFill>
        <p:spPr>
          <a:xfrm>
            <a:off x="0" y="1852"/>
            <a:ext cx="30476825" cy="20314709"/>
          </a:xfrm>
          <a:prstGeom prst="rect">
            <a:avLst/>
          </a:prstGeom>
        </p:spPr>
      </p:pic>
    </p:spTree>
    <p:extLst>
      <p:ext uri="{BB962C8B-B14F-4D97-AF65-F5344CB8AC3E}">
        <p14:creationId xmlns:p14="http://schemas.microsoft.com/office/powerpoint/2010/main" val="430575210"/>
      </p:ext>
    </p:extLst>
  </p:cSld>
  <p:clrMapOvr>
    <a:masterClrMapping/>
  </p:clrMapOvr>
</p:sld>
</file>

<file path=ppt/theme/theme1.xml><?xml version="1.0" encoding="utf-8"?>
<a:theme xmlns:a="http://schemas.openxmlformats.org/drawingml/2006/main" name="Office Theme">
  <a:themeElements>
    <a:clrScheme name="USCF EVENT">
      <a:dk1>
        <a:srgbClr val="052049"/>
      </a:dk1>
      <a:lt1>
        <a:srgbClr val="FFFFFF"/>
      </a:lt1>
      <a:dk2>
        <a:srgbClr val="052049"/>
      </a:dk2>
      <a:lt2>
        <a:srgbClr val="FFFFFF"/>
      </a:lt2>
      <a:accent1>
        <a:srgbClr val="178CCB"/>
      </a:accent1>
      <a:accent2>
        <a:srgbClr val="16A0AC"/>
      </a:accent2>
      <a:accent3>
        <a:srgbClr val="84C135"/>
      </a:accent3>
      <a:accent4>
        <a:srgbClr val="B3E2E7"/>
      </a:accent4>
      <a:accent5>
        <a:srgbClr val="0F388A"/>
      </a:accent5>
      <a:accent6>
        <a:srgbClr val="8A8BE3"/>
      </a:accent6>
      <a:hlink>
        <a:srgbClr val="178CCB"/>
      </a:hlink>
      <a:folHlink>
        <a:srgbClr val="5F5F5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3844620162CF45ADBD973FE190ABC9" ma:contentTypeVersion="18" ma:contentTypeDescription="Create a new document." ma:contentTypeScope="" ma:versionID="2cf95db26f40fa2af38b3382cad4aec7">
  <xsd:schema xmlns:xsd="http://www.w3.org/2001/XMLSchema" xmlns:xs="http://www.w3.org/2001/XMLSchema" xmlns:p="http://schemas.microsoft.com/office/2006/metadata/properties" xmlns:ns2="e6dc9924-ab0c-4b14-89dc-ba9685bf3c04" xmlns:ns3="c6f285ed-ca55-49a6-80d2-27108c6502bd" targetNamespace="http://schemas.microsoft.com/office/2006/metadata/properties" ma:root="true" ma:fieldsID="f0f0c55182156be4ccde4b41ece6c7c6" ns2:_="" ns3:_="">
    <xsd:import namespace="e6dc9924-ab0c-4b14-89dc-ba9685bf3c04"/>
    <xsd:import namespace="c6f285ed-ca55-49a6-80d2-27108c6502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c9924-ab0c-4b14-89dc-ba9685bf3c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73eda6-ee47-49cd-8b90-1ba368fd38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f285ed-ca55-49a6-80d2-27108c6502b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05cfb-d222-4e4d-9e7d-a00e03584f6b}" ma:internalName="TaxCatchAll" ma:showField="CatchAllData" ma:web="c6f285ed-ca55-49a6-80d2-27108c6502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6dc9924-ab0c-4b14-89dc-ba9685bf3c04">
      <Terms xmlns="http://schemas.microsoft.com/office/infopath/2007/PartnerControls"/>
    </lcf76f155ced4ddcb4097134ff3c332f>
    <TaxCatchAll xmlns="c6f285ed-ca55-49a6-80d2-27108c6502b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4A8A0D-AE2D-4DF0-88BB-CDE88657EE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dc9924-ab0c-4b14-89dc-ba9685bf3c04"/>
    <ds:schemaRef ds:uri="c6f285ed-ca55-49a6-80d2-27108c650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D30721-7597-4FFC-9215-5C2FE5EFC5C7}">
  <ds:schemaRefs>
    <ds:schemaRef ds:uri="http://schemas.microsoft.com/office/2006/documentManagement/types"/>
    <ds:schemaRef ds:uri="http://purl.org/dc/dcmitype/"/>
    <ds:schemaRef ds:uri="http://purl.org/dc/elements/1.1/"/>
    <ds:schemaRef ds:uri="e6dc9924-ab0c-4b14-89dc-ba9685bf3c04"/>
    <ds:schemaRef ds:uri="http://www.w3.org/XML/1998/namespace"/>
    <ds:schemaRef ds:uri="http://purl.org/dc/terms/"/>
    <ds:schemaRef ds:uri="c6f285ed-ca55-49a6-80d2-27108c6502bd"/>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2EC0610-57BD-4F61-A046-3CEFCBBF7E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16310</TotalTime>
  <Words>518</Words>
  <Application>Microsoft Office PowerPoint</Application>
  <PresentationFormat>Custom</PresentationFormat>
  <Paragraphs>20</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HelveticaNeueLT Std Lt</vt:lpstr>
      <vt:lpstr>HelveticaNeueLTW04-55Roman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Frosch, CJ</cp:lastModifiedBy>
  <cp:revision>92</cp:revision>
  <dcterms:created xsi:type="dcterms:W3CDTF">2020-09-18T22:49:50Z</dcterms:created>
  <dcterms:modified xsi:type="dcterms:W3CDTF">2025-02-25T02:12:21Z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0x010100463844620162CF45ADBD973FE190ABC9</vt:lpwstr>
  </property>
  <property fmtid="{D5CDD505-2E9C-101B-9397-08002B2CF9AE}" pid="3" name="MediaServiceImageTags">
    <vt:lpwstr/>
  </property>
</Properties>
</file>