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1"/>
  </p:notesMasterIdLst>
  <p:sldIdLst>
    <p:sldId id="277" r:id="rId5"/>
    <p:sldId id="280" r:id="rId6"/>
    <p:sldId id="281" r:id="rId7"/>
    <p:sldId id="283" r:id="rId8"/>
    <p:sldId id="278" r:id="rId9"/>
    <p:sldId id="282" r:id="rId10"/>
  </p:sldIdLst>
  <p:sldSz cx="30476825" cy="20318413"/>
  <p:notesSz cx="6858000" cy="9144000"/>
  <p:defaultTextStyle>
    <a:defPPr>
      <a:defRPr lang="en-US"/>
    </a:defPPr>
    <a:lvl1pPr marL="0" algn="l" defTabSz="2438156" rtl="0" eaLnBrk="1" latinLnBrk="0" hangingPunct="1">
      <a:defRPr sz="4800" kern="1200">
        <a:solidFill>
          <a:schemeClr val="tx1"/>
        </a:solidFill>
        <a:latin typeface="+mn-lt"/>
        <a:ea typeface="+mn-ea"/>
        <a:cs typeface="+mn-cs"/>
      </a:defRPr>
    </a:lvl1pPr>
    <a:lvl2pPr marL="1219078" algn="l" defTabSz="2438156" rtl="0" eaLnBrk="1" latinLnBrk="0" hangingPunct="1">
      <a:defRPr sz="4800" kern="1200">
        <a:solidFill>
          <a:schemeClr val="tx1"/>
        </a:solidFill>
        <a:latin typeface="+mn-lt"/>
        <a:ea typeface="+mn-ea"/>
        <a:cs typeface="+mn-cs"/>
      </a:defRPr>
    </a:lvl2pPr>
    <a:lvl3pPr marL="2438156" algn="l" defTabSz="2438156" rtl="0" eaLnBrk="1" latinLnBrk="0" hangingPunct="1">
      <a:defRPr sz="4800" kern="1200">
        <a:solidFill>
          <a:schemeClr val="tx1"/>
        </a:solidFill>
        <a:latin typeface="+mn-lt"/>
        <a:ea typeface="+mn-ea"/>
        <a:cs typeface="+mn-cs"/>
      </a:defRPr>
    </a:lvl3pPr>
    <a:lvl4pPr marL="3657234" algn="l" defTabSz="2438156" rtl="0" eaLnBrk="1" latinLnBrk="0" hangingPunct="1">
      <a:defRPr sz="4800" kern="1200">
        <a:solidFill>
          <a:schemeClr val="tx1"/>
        </a:solidFill>
        <a:latin typeface="+mn-lt"/>
        <a:ea typeface="+mn-ea"/>
        <a:cs typeface="+mn-cs"/>
      </a:defRPr>
    </a:lvl4pPr>
    <a:lvl5pPr marL="4876312" algn="l" defTabSz="2438156" rtl="0" eaLnBrk="1" latinLnBrk="0" hangingPunct="1">
      <a:defRPr sz="4800" kern="1200">
        <a:solidFill>
          <a:schemeClr val="tx1"/>
        </a:solidFill>
        <a:latin typeface="+mn-lt"/>
        <a:ea typeface="+mn-ea"/>
        <a:cs typeface="+mn-cs"/>
      </a:defRPr>
    </a:lvl5pPr>
    <a:lvl6pPr marL="6095390" algn="l" defTabSz="2438156" rtl="0" eaLnBrk="1" latinLnBrk="0" hangingPunct="1">
      <a:defRPr sz="4800" kern="1200">
        <a:solidFill>
          <a:schemeClr val="tx1"/>
        </a:solidFill>
        <a:latin typeface="+mn-lt"/>
        <a:ea typeface="+mn-ea"/>
        <a:cs typeface="+mn-cs"/>
      </a:defRPr>
    </a:lvl6pPr>
    <a:lvl7pPr marL="7314468" algn="l" defTabSz="2438156" rtl="0" eaLnBrk="1" latinLnBrk="0" hangingPunct="1">
      <a:defRPr sz="4800" kern="1200">
        <a:solidFill>
          <a:schemeClr val="tx1"/>
        </a:solidFill>
        <a:latin typeface="+mn-lt"/>
        <a:ea typeface="+mn-ea"/>
        <a:cs typeface="+mn-cs"/>
      </a:defRPr>
    </a:lvl7pPr>
    <a:lvl8pPr marL="8533547" algn="l" defTabSz="2438156" rtl="0" eaLnBrk="1" latinLnBrk="0" hangingPunct="1">
      <a:defRPr sz="4800" kern="1200">
        <a:solidFill>
          <a:schemeClr val="tx1"/>
        </a:solidFill>
        <a:latin typeface="+mn-lt"/>
        <a:ea typeface="+mn-ea"/>
        <a:cs typeface="+mn-cs"/>
      </a:defRPr>
    </a:lvl8pPr>
    <a:lvl9pPr marL="9752625" algn="l" defTabSz="2438156"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C135"/>
    <a:srgbClr val="178CCB"/>
    <a:srgbClr val="FFFFFF"/>
    <a:srgbClr val="FA6E1E"/>
    <a:srgbClr val="FEB80A"/>
    <a:srgbClr val="16A0AC"/>
    <a:srgbClr val="E61048"/>
    <a:srgbClr val="6C62D0"/>
    <a:srgbClr val="052049"/>
    <a:srgbClr val="18A3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69C85-FCB1-4AED-8F87-E8D5CFDBAECB}" v="65" dt="2026-04-27T17:47:44.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05" autoAdjust="0"/>
    <p:restoredTop sz="76047" autoAdjust="0"/>
  </p:normalViewPr>
  <p:slideViewPr>
    <p:cSldViewPr snapToGrid="0" snapToObjects="1">
      <p:cViewPr varScale="1">
        <p:scale>
          <a:sx n="28" d="100"/>
          <a:sy n="28" d="100"/>
        </p:scale>
        <p:origin x="548" y="32"/>
      </p:cViewPr>
      <p:guideLst/>
    </p:cSldViewPr>
  </p:slideViewPr>
  <p:notesTextViewPr>
    <p:cViewPr>
      <p:scale>
        <a:sx n="1" d="1"/>
        <a:sy n="1" d="1"/>
      </p:scale>
      <p:origin x="0" y="-2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75B45-0122-49B1-8E60-EC4D65305138}" type="datetimeFigureOut">
              <a:rPr lang="en-US"/>
              <a:t>4/27/2026</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6F1D9-F708-423E-8F6A-7F71AEF840B6}" type="slidenum">
              <a:rPr lang="en-US"/>
              <a:t>‹#›</a:t>
            </a:fld>
            <a:endParaRPr lang="en-US"/>
          </a:p>
        </p:txBody>
      </p:sp>
    </p:spTree>
    <p:extLst>
      <p:ext uri="{BB962C8B-B14F-4D97-AF65-F5344CB8AC3E}">
        <p14:creationId xmlns:p14="http://schemas.microsoft.com/office/powerpoint/2010/main" val="395439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csf.my.gallup.co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survey.gallup.com/2025ucs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Why should I participate in the Engagement Survey? </a:t>
            </a:r>
            <a:r>
              <a:rPr lang="en-US" sz="1200" dirty="0">
                <a:solidFill>
                  <a:srgbClr val="000000"/>
                </a:solidFill>
                <a:effectLst/>
                <a:latin typeface="HelveticaNeueLT Std Lt" panose="020B0403020202020204" pitchFamily="34" charset="0"/>
                <a:ea typeface="Arial" panose="020B0604020202020204" pitchFamily="34" charset="0"/>
              </a:rPr>
              <a:t>Sharing your thoughts about your work helps drive real change. It is one of the best ways we have to voice our opinions confidentially with the goal of improving our own work lives, those of our colleagues, and UCSF overall. Please take the survey, share the poster online or by printing and posting it onsite, and remind colleagues to participate.</a:t>
            </a:r>
            <a:endParaRPr lang="en-US" sz="12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17D6F1D9-F708-423E-8F6A-7F71AEF840B6}" type="slidenum">
              <a:rPr lang="en-US" smtClean="0"/>
              <a:t>1</a:t>
            </a:fld>
            <a:endParaRPr lang="en-US"/>
          </a:p>
        </p:txBody>
      </p:sp>
    </p:spTree>
    <p:extLst>
      <p:ext uri="{BB962C8B-B14F-4D97-AF65-F5344CB8AC3E}">
        <p14:creationId xmlns:p14="http://schemas.microsoft.com/office/powerpoint/2010/main" val="312201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523875" lvl="0" indent="0" fontAlgn="base">
              <a:lnSpc>
                <a:spcPct val="104000"/>
              </a:lnSpc>
              <a:spcBef>
                <a:spcPts val="0"/>
              </a:spcBef>
              <a:spcAft>
                <a:spcPts val="15"/>
              </a:spcAft>
              <a:buClr>
                <a:srgbClr val="000000"/>
              </a:buClr>
              <a:buSzPts val="1000"/>
              <a:buFont typeface="Arial" panose="020B0604020202020204" pitchFamily="34" charset="0"/>
              <a:buNone/>
            </a:pPr>
            <a:r>
              <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Why is staff engagement important? </a:t>
            </a:r>
            <a:r>
              <a:rPr lang="en-US" sz="1200" dirty="0">
                <a:solidFill>
                  <a:srgbClr val="000000"/>
                </a:solidFill>
                <a:effectLst/>
                <a:latin typeface="HelveticaNeueLT Std Lt" panose="020B0403020202020204" pitchFamily="34" charset="0"/>
                <a:ea typeface="Arial" panose="020B0604020202020204" pitchFamily="34" charset="0"/>
              </a:rPr>
              <a:t>Research conducted by international polling experts at Gallup Inc. shows that high levels of employee engagement link directly to positive patient, business, and employee outcomes. </a:t>
            </a:r>
            <a:r>
              <a:rPr lang="en-US" sz="1200" b="0" i="0" dirty="0">
                <a:solidFill>
                  <a:srgbClr val="FFFFFF"/>
                </a:solidFill>
                <a:effectLst/>
                <a:latin typeface="HelveticaNeueLTW04-55Roman"/>
              </a:rPr>
              <a:t>With years of responses collected at UCSF, we have meaningful data to guide our work.</a:t>
            </a:r>
            <a:r>
              <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 </a:t>
            </a:r>
            <a:r>
              <a:rPr lang="en-US" sz="1200" dirty="0">
                <a:solidFill>
                  <a:srgbClr val="000000"/>
                </a:solidFill>
                <a:effectLst/>
                <a:latin typeface="HelveticaNeueLT Std Lt" panose="020B0403020202020204" pitchFamily="34" charset="0"/>
                <a:ea typeface="Arial" panose="020B0604020202020204" pitchFamily="34" charset="0"/>
              </a:rPr>
              <a:t>This goes beyond job satisfaction: engaged employees have opportunities to do what they do best every day and they feel a sense of belonging at work. </a:t>
            </a:r>
            <a:endParaRPr lang="en-US" sz="12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17D6F1D9-F708-423E-8F6A-7F71AEF840B6}" type="slidenum">
              <a:rPr lang="en-US" smtClean="0"/>
              <a:t>2</a:t>
            </a:fld>
            <a:endParaRPr lang="en-US"/>
          </a:p>
        </p:txBody>
      </p:sp>
    </p:spTree>
    <p:extLst>
      <p:ext uri="{BB962C8B-B14F-4D97-AF65-F5344CB8AC3E}">
        <p14:creationId xmlns:p14="http://schemas.microsoft.com/office/powerpoint/2010/main" val="321286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HelveticaNeueLTW04-55Roman"/>
              </a:rPr>
              <a:t>Internationally-renowned research </a:t>
            </a:r>
            <a:r>
              <a:rPr lang="en-US" b="0" i="0" dirty="0">
                <a:solidFill>
                  <a:srgbClr val="000000"/>
                </a:solidFill>
                <a:effectLst/>
                <a:latin typeface="HelveticaNeueLTW04-55Roman"/>
              </a:rPr>
              <a:t>has identified 12 questions about engagement that indicate a high-performing work environment, known as Gallup’s“Q12.”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HelveticaNeueLTW04-55Roman"/>
            </a:endParaRPr>
          </a:p>
          <a:p>
            <a:r>
              <a:rPr lang="en-GB" sz="1200" b="1" kern="1200" dirty="0">
                <a:solidFill>
                  <a:schemeClr val="tx1"/>
                </a:solidFill>
                <a:effectLst/>
                <a:latin typeface="+mn-lt"/>
                <a:ea typeface="+mn-ea"/>
                <a:cs typeface="+mn-cs"/>
              </a:rPr>
              <a:t>At UCSF</a:t>
            </a:r>
            <a:r>
              <a:rPr lang="en-GB" sz="1200" kern="1200" dirty="0">
                <a:solidFill>
                  <a:schemeClr val="tx1"/>
                </a:solidFill>
                <a:effectLst/>
                <a:latin typeface="+mn-lt"/>
                <a:ea typeface="+mn-ea"/>
                <a:cs typeface="+mn-cs"/>
              </a:rPr>
              <a:t>, we review organization-wide results for indexes such as Accountability and Belonging; some areas also examine additional indexes based on their scope of work, such as select Patient Experience and Patient Safety indexes; and we regularly ask our Net Promoter (would you recommend UCSF as a place to work and get care?”) as well as Open-Ended question on what we can do to make UCSF a better place to work.</a:t>
            </a:r>
          </a:p>
          <a:p>
            <a:endParaRPr lang="en-US" b="0" i="0" dirty="0">
              <a:solidFill>
                <a:srgbClr val="000000"/>
              </a:solidFill>
              <a:effectLst/>
              <a:latin typeface="HelveticaNeueLTW04-55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HelveticaNeueLTW04-55Roman"/>
              </a:rPr>
              <a:t>Particular wording </a:t>
            </a:r>
            <a:r>
              <a:rPr lang="en-US" b="0" i="0" dirty="0">
                <a:solidFill>
                  <a:srgbClr val="000000"/>
                </a:solidFill>
                <a:effectLst/>
                <a:latin typeface="HelveticaNeueLTW04-55Roman"/>
              </a:rPr>
              <a:t>is used, such as “I have a best friend at work,” because research shows that the specific language reveals qualities that differentiate teams on critical outcomes such as productivity, safety and retention.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endParaRPr>
          </a:p>
          <a:p>
            <a:pPr marL="0" marR="334010" lvl="0" indent="0" fontAlgn="base">
              <a:lnSpc>
                <a:spcPct val="104000"/>
              </a:lnSpc>
              <a:spcBef>
                <a:spcPts val="0"/>
              </a:spcBef>
              <a:spcAft>
                <a:spcPts val="15"/>
              </a:spcAft>
              <a:buClr>
                <a:srgbClr val="000000"/>
              </a:buClr>
              <a:buSzPts val="1000"/>
              <a:buFont typeface="Arial" panose="020B0604020202020204" pitchFamily="34" charset="0"/>
              <a:buNone/>
            </a:pPr>
            <a:r>
              <a:rPr lang="en-US" sz="18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Confidentiality is Assured</a:t>
            </a:r>
            <a:r>
              <a:rPr lang="en-US" sz="18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 UCSF contracts with the renowned independent research organization Gallup Inc. to collect survey responses. Gallup NEVER shares individual responses. UCSF doesn’t have access to know who specifically takes the survey and cannot track what their individual responses are. Additionally, no survey data reporting is shared with UCSF unless there are 5 or more respondents.</a:t>
            </a:r>
            <a:endParaRPr lang="en-US"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7D6F1D9-F708-423E-8F6A-7F71AEF840B6}" type="slidenum">
              <a:rPr lang="en-US" smtClean="0"/>
              <a:t>3</a:t>
            </a:fld>
            <a:endParaRPr lang="en-US"/>
          </a:p>
        </p:txBody>
      </p:sp>
    </p:spTree>
    <p:extLst>
      <p:ext uri="{BB962C8B-B14F-4D97-AF65-F5344CB8AC3E}">
        <p14:creationId xmlns:p14="http://schemas.microsoft.com/office/powerpoint/2010/main" val="3874462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CD24E-E931-CA20-656A-AC89A5DEC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E19C7-7AC7-1F01-8370-F3E5A15176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9509C-CABD-4B6A-648B-48C19D4D8484}"/>
              </a:ext>
            </a:extLst>
          </p:cNvPr>
          <p:cNvSpPr>
            <a:spLocks noGrp="1"/>
          </p:cNvSpPr>
          <p:nvPr>
            <p:ph type="body" idx="1"/>
          </p:nvPr>
        </p:nvSpPr>
        <p:spPr/>
        <p:txBody>
          <a:bodyPr/>
          <a:lstStyle/>
          <a:p>
            <a:pPr marL="0" indent="0">
              <a:buFont typeface="Wingdings" panose="05000000000000000000" pitchFamily="2" charset="2"/>
              <a:buNone/>
            </a:pPr>
            <a:r>
              <a:rPr lang="en-GB" sz="1200" b="1" kern="1200" dirty="0">
                <a:solidFill>
                  <a:schemeClr val="tx1"/>
                </a:solidFill>
                <a:effectLst/>
                <a:latin typeface="+mn-lt"/>
                <a:ea typeface="+mn-ea"/>
                <a:cs typeface="+mn-cs"/>
              </a:rPr>
              <a:t>For 2026</a:t>
            </a:r>
            <a:r>
              <a:rPr lang="en-GB" sz="1200" b="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enhancements</a:t>
            </a:r>
            <a:r>
              <a:rPr lang="en-GB" sz="1200" b="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dirty="0">
                <a:solidFill>
                  <a:schemeClr val="bg1"/>
                </a:solidFill>
              </a:rPr>
              <a:t>We continue to evolve the survey based on staff feedback</a:t>
            </a:r>
          </a:p>
          <a:p>
            <a:pPr marL="171450" indent="-171450">
              <a:buFont typeface="Arial" panose="020B0604020202020204" pitchFamily="34" charset="0"/>
              <a:buChar char="•"/>
            </a:pPr>
            <a:r>
              <a:rPr lang="en-US" sz="1200" b="0" dirty="0">
                <a:solidFill>
                  <a:schemeClr val="bg1"/>
                </a:solidFill>
              </a:rPr>
              <a:t>Made minor tweaks to add questions looking at how we collaborate across teams, and </a:t>
            </a:r>
          </a:p>
          <a:p>
            <a:pPr marL="171450" indent="-171450">
              <a:buFont typeface="Arial" panose="020B0604020202020204" pitchFamily="34" charset="0"/>
              <a:buChar char="•"/>
            </a:pPr>
            <a:r>
              <a:rPr lang="en-US" sz="1200" b="0" dirty="0">
                <a:solidFill>
                  <a:schemeClr val="bg1"/>
                </a:solidFill>
              </a:rPr>
              <a:t>Added a leader index to better understand how teams experience leadership at the local level</a:t>
            </a:r>
            <a:endParaRPr lang="en-GB" sz="1200" b="1" kern="1200" dirty="0">
              <a:solidFill>
                <a:schemeClr val="tx1"/>
              </a:solidFill>
              <a:effectLst/>
              <a:latin typeface="+mn-lt"/>
              <a:ea typeface="+mn-ea"/>
              <a:cs typeface="+mn-cs"/>
            </a:endParaRPr>
          </a:p>
          <a:p>
            <a:endParaRPr lang="en-US" b="0" i="0" dirty="0">
              <a:solidFill>
                <a:srgbClr val="000000"/>
              </a:solidFill>
              <a:effectLst/>
              <a:latin typeface="HelveticaNeueLTW04-55Roman"/>
            </a:endParaRPr>
          </a:p>
          <a:p>
            <a:r>
              <a:rPr lang="en-US" i="1" dirty="0"/>
              <a:t>[Internal note: Magnet RN inquiries (Patient) are not being asked this year, as they are asked every other year]</a:t>
            </a:r>
          </a:p>
        </p:txBody>
      </p:sp>
      <p:sp>
        <p:nvSpPr>
          <p:cNvPr id="4" name="Slide Number Placeholder 3">
            <a:extLst>
              <a:ext uri="{FF2B5EF4-FFF2-40B4-BE49-F238E27FC236}">
                <a16:creationId xmlns:a16="http://schemas.microsoft.com/office/drawing/2014/main" id="{BE64C74C-155C-57DD-D4BE-B8BEAF515253}"/>
              </a:ext>
            </a:extLst>
          </p:cNvPr>
          <p:cNvSpPr>
            <a:spLocks noGrp="1"/>
          </p:cNvSpPr>
          <p:nvPr>
            <p:ph type="sldNum" sz="quarter" idx="5"/>
          </p:nvPr>
        </p:nvSpPr>
        <p:spPr/>
        <p:txBody>
          <a:bodyPr/>
          <a:lstStyle/>
          <a:p>
            <a:fld id="{17D6F1D9-F708-423E-8F6A-7F71AEF840B6}" type="slidenum">
              <a:rPr lang="en-US" smtClean="0"/>
              <a:t>4</a:t>
            </a:fld>
            <a:endParaRPr lang="en-US"/>
          </a:p>
        </p:txBody>
      </p:sp>
    </p:spTree>
    <p:extLst>
      <p:ext uri="{BB962C8B-B14F-4D97-AF65-F5344CB8AC3E}">
        <p14:creationId xmlns:p14="http://schemas.microsoft.com/office/powerpoint/2010/main" val="2813444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engagement website features all the latest information on UCSF engagement, including: important dates, survey measures, participation rates, FAQs; survey poster, slide, and Zoom background; action planning an strengths guidance; Ambassador and Manager resources.</a:t>
            </a:r>
          </a:p>
          <a:p>
            <a:endParaRPr lang="en-US" dirty="0"/>
          </a:p>
          <a:p>
            <a:r>
              <a:rPr lang="en-US" dirty="0"/>
              <a:t>For Managers, highlight that:</a:t>
            </a:r>
          </a:p>
          <a:p>
            <a:pPr marL="171450" indent="-171450">
              <a:buFont typeface="Arial" panose="020B0604020202020204" pitchFamily="34" charset="0"/>
              <a:buChar char="•"/>
            </a:pPr>
            <a:r>
              <a:rPr lang="en-US" dirty="0"/>
              <a:t>Survey results will be released on May 13 this year</a:t>
            </a:r>
          </a:p>
          <a:p>
            <a:pPr marL="171450" indent="-171450">
              <a:buFont typeface="Arial" panose="020B0604020202020204" pitchFamily="34" charset="0"/>
              <a:buChar char="•"/>
            </a:pPr>
            <a:r>
              <a:rPr lang="en-US" dirty="0"/>
              <a:t>Survey office hours are available throughout the survey open period</a:t>
            </a:r>
          </a:p>
          <a:p>
            <a:pPr marL="171450" indent="-171450">
              <a:buFont typeface="Arial" panose="020B0604020202020204" pitchFamily="34" charset="0"/>
              <a:buChar char="•"/>
            </a:pPr>
            <a:r>
              <a:rPr lang="en-US" dirty="0"/>
              <a:t>Manager email template on website helps you craft your personalized leader message to encourage staff to be heard by participating in the survey!</a:t>
            </a:r>
          </a:p>
        </p:txBody>
      </p:sp>
      <p:sp>
        <p:nvSpPr>
          <p:cNvPr id="4" name="Slide Number Placeholder 3"/>
          <p:cNvSpPr>
            <a:spLocks noGrp="1"/>
          </p:cNvSpPr>
          <p:nvPr>
            <p:ph type="sldNum" sz="quarter" idx="5"/>
          </p:nvPr>
        </p:nvSpPr>
        <p:spPr/>
        <p:txBody>
          <a:bodyPr/>
          <a:lstStyle/>
          <a:p>
            <a:fld id="{17D6F1D9-F708-423E-8F6A-7F71AEF840B6}" type="slidenum">
              <a:rPr lang="en-US" smtClean="0"/>
              <a:t>5</a:t>
            </a:fld>
            <a:endParaRPr lang="en-US"/>
          </a:p>
        </p:txBody>
      </p:sp>
    </p:spTree>
    <p:extLst>
      <p:ext uri="{BB962C8B-B14F-4D97-AF65-F5344CB8AC3E}">
        <p14:creationId xmlns:p14="http://schemas.microsoft.com/office/powerpoint/2010/main" val="3570785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u="sng" dirty="0">
                <a:solidFill>
                  <a:srgbClr val="FFFFFF"/>
                </a:solidFill>
                <a:effectLst/>
                <a:latin typeface="HelveticaNeueLTW04-55Roman"/>
              </a:rPr>
              <a:t>To share once the survey is open, but not before</a:t>
            </a:r>
            <a:r>
              <a:rPr lang="en-US" b="0" i="1" dirty="0">
                <a:solidFill>
                  <a:srgbClr val="FFFFFF"/>
                </a:solidFill>
                <a:effectLst/>
                <a:latin typeface="HelveticaNeueLTW04-55Roman"/>
              </a:rPr>
              <a:t> (FYI the survey links will not be live unless the survey is open)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FFFFFF"/>
              </a:solidFill>
              <a:effectLst/>
              <a:latin typeface="HelveticaNeueLTW04-55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FFFFFF"/>
                </a:solidFill>
                <a:effectLst/>
                <a:latin typeface="HelveticaNeueLTW04-55Roman"/>
              </a:rPr>
              <a:t>Take our brief, annual, voluntary survey </a:t>
            </a:r>
            <a:r>
              <a:rPr lang="en-US" b="0" i="0" dirty="0">
                <a:solidFill>
                  <a:srgbClr val="FFFFFF"/>
                </a:solidFill>
                <a:effectLst/>
                <a:latin typeface="HelveticaNeueLTW04-55Roman"/>
              </a:rPr>
              <a:t>that provides an opportunity for us to identify our strengths and improvement areas as a workplace, towards improving our own work lives, those of our colleagues and UCSF overall. </a:t>
            </a:r>
            <a:endParaRPr lang="en-US" sz="10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000000"/>
              </a:solidFill>
              <a:effectLst/>
              <a:latin typeface="Arial" panose="020B0604020202020204" pitchFamily="34" charset="0"/>
              <a:ea typeface="Arial" panose="020B0604020202020204" pitchFamily="34" charset="0"/>
            </a:endParaRPr>
          </a:p>
          <a:p>
            <a:pPr marL="0" marR="334010" lvl="0" indent="0" fontAlgn="base">
              <a:lnSpc>
                <a:spcPct val="104000"/>
              </a:lnSpc>
              <a:spcBef>
                <a:spcPts val="0"/>
              </a:spcBef>
              <a:spcAft>
                <a:spcPts val="15"/>
              </a:spcAft>
              <a:buClr>
                <a:srgbClr val="000000"/>
              </a:buClr>
              <a:buSzPts val="1000"/>
              <a:buFont typeface="Arial" panose="020B0604020202020204" pitchFamily="34" charset="0"/>
              <a:buNone/>
            </a:pPr>
            <a:r>
              <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UCSF staff are invited</a:t>
            </a: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 including UCSF Campus, Health, Hyde and </a:t>
            </a:r>
            <a:r>
              <a:rPr lang="en-US" sz="1200" u="none" strike="noStrike" dirty="0" err="1">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Stanyan</a:t>
            </a: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 Hospitals, UBCP, Benioff Children’s Hospitals - SF &amp; Oakland - who were on payroll as of early January 2026 (with a few exceptions for short-term and part-time staff).</a:t>
            </a:r>
            <a:endParaRPr lang="en-US"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0" marR="334010" lvl="0" indent="0" fontAlgn="base">
              <a:lnSpc>
                <a:spcPct val="104000"/>
              </a:lnSpc>
              <a:spcBef>
                <a:spcPts val="0"/>
              </a:spcBef>
              <a:spcAft>
                <a:spcPts val="15"/>
              </a:spcAft>
              <a:buClr>
                <a:srgbClr val="000000"/>
              </a:buClr>
              <a:buSzPts val="1000"/>
              <a:buFont typeface="Arial" panose="020B0604020202020204" pitchFamily="34" charset="0"/>
              <a:buNone/>
            </a:pPr>
            <a:endPar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endParaRPr>
          </a:p>
          <a:p>
            <a:pPr marL="0" marR="334010" lvl="0" indent="0" fontAlgn="base">
              <a:lnSpc>
                <a:spcPct val="104000"/>
              </a:lnSpc>
              <a:spcBef>
                <a:spcPts val="0"/>
              </a:spcBef>
              <a:spcAft>
                <a:spcPts val="15"/>
              </a:spcAft>
              <a:buClr>
                <a:srgbClr val="000000"/>
              </a:buClr>
              <a:buSzPts val="1000"/>
              <a:buFont typeface="Arial" panose="020B0604020202020204" pitchFamily="34" charset="0"/>
              <a:buNone/>
            </a:pPr>
            <a:r>
              <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Gallup emails the survey link directly to staff and sends reminder emails.</a:t>
            </a:r>
            <a:br>
              <a:rPr lang="en-US"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Those emails are scheduled for the survey opening date, plus several reminders throughout the survey open period and on the last day of the survey if you have not yet taken it. Alternatively, staff can log into </a:t>
            </a: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hlinkClick r:id="rId3"/>
              </a:rPr>
              <a:t>Gallup Access</a:t>
            </a: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 (with MyAccess) or </a:t>
            </a: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hlinkClick r:id="rId4"/>
              </a:rPr>
              <a:t>Gallup 2026 Survey</a:t>
            </a: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 (with UCSF Employee ID minus the first “0”) to take the survey only while the survey is open.</a:t>
            </a:r>
          </a:p>
          <a:p>
            <a:pPr marL="342900" marR="334010" lvl="0" indent="-342900" fontAlgn="base">
              <a:lnSpc>
                <a:spcPct val="104000"/>
              </a:lnSpc>
              <a:spcBef>
                <a:spcPts val="0"/>
              </a:spcBef>
              <a:spcAft>
                <a:spcPts val="15"/>
              </a:spcAft>
              <a:buClr>
                <a:srgbClr val="000000"/>
              </a:buClr>
              <a:buSzPts val="1000"/>
              <a:buFont typeface="Arial" panose="020B0604020202020204" pitchFamily="34" charset="0"/>
              <a:buChar char="•"/>
            </a:pPr>
            <a:endPar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endParaRPr>
          </a:p>
          <a:p>
            <a:pPr marL="0" marR="334010" lvl="0" indent="0" algn="l" defTabSz="914400" rtl="0" eaLnBrk="1" fontAlgn="base" latinLnBrk="0" hangingPunct="1">
              <a:lnSpc>
                <a:spcPct val="104000"/>
              </a:lnSpc>
              <a:spcBef>
                <a:spcPts val="0"/>
              </a:spcBef>
              <a:spcAft>
                <a:spcPts val="15"/>
              </a:spcAft>
              <a:buClr>
                <a:srgbClr val="000000"/>
              </a:buClr>
              <a:buSzPts val="1000"/>
              <a:buFont typeface="Arial" panose="020B0604020202020204" pitchFamily="34" charset="0"/>
              <a:buNone/>
              <a:tabLst/>
              <a:defRPr/>
            </a:pPr>
            <a:r>
              <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Everyone’s voice counts; we want to hear from all staff.</a:t>
            </a: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 UCSF takes these survey results seriously across the organization. We can only interpret results from staff who participate.</a:t>
            </a:r>
            <a:endParaRPr lang="en-US"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7D6F1D9-F708-423E-8F6A-7F71AEF840B6}" type="slidenum">
              <a:rPr lang="en-US" smtClean="0"/>
              <a:t>6</a:t>
            </a:fld>
            <a:endParaRPr lang="en-US"/>
          </a:p>
        </p:txBody>
      </p:sp>
    </p:spTree>
    <p:extLst>
      <p:ext uri="{BB962C8B-B14F-4D97-AF65-F5344CB8AC3E}">
        <p14:creationId xmlns:p14="http://schemas.microsoft.com/office/powerpoint/2010/main" val="2394939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earning_Digital_Sign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60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Engagement_Digital_Sign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5229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38075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2709093" rtl="0" eaLnBrk="1" latinLnBrk="0" hangingPunct="1">
        <a:lnSpc>
          <a:spcPct val="90000"/>
        </a:lnSpc>
        <a:spcBef>
          <a:spcPct val="0"/>
        </a:spcBef>
        <a:buNone/>
        <a:defRPr sz="13036" kern="1200">
          <a:solidFill>
            <a:schemeClr val="tx1"/>
          </a:solidFill>
          <a:latin typeface="+mj-lt"/>
          <a:ea typeface="+mj-ea"/>
          <a:cs typeface="+mj-cs"/>
        </a:defRPr>
      </a:lvl1pPr>
    </p:titleStyle>
    <p:bodyStyle>
      <a:lvl1pPr marL="677273" indent="-677273" algn="l" defTabSz="2709093" rtl="0" eaLnBrk="1" latinLnBrk="0" hangingPunct="1">
        <a:lnSpc>
          <a:spcPct val="90000"/>
        </a:lnSpc>
        <a:spcBef>
          <a:spcPts val="2963"/>
        </a:spcBef>
        <a:buFont typeface="Arial" panose="020B0604020202020204" pitchFamily="34" charset="0"/>
        <a:buChar char="•"/>
        <a:defRPr sz="8296" kern="1200">
          <a:solidFill>
            <a:schemeClr val="tx1"/>
          </a:solidFill>
          <a:latin typeface="+mn-lt"/>
          <a:ea typeface="+mn-ea"/>
          <a:cs typeface="+mn-cs"/>
        </a:defRPr>
      </a:lvl1pPr>
      <a:lvl2pPr marL="2031820" indent="-677273" algn="l" defTabSz="2709093" rtl="0" eaLnBrk="1" latinLnBrk="0" hangingPunct="1">
        <a:lnSpc>
          <a:spcPct val="90000"/>
        </a:lnSpc>
        <a:spcBef>
          <a:spcPts val="1481"/>
        </a:spcBef>
        <a:buFont typeface="Arial" panose="020B0604020202020204" pitchFamily="34" charset="0"/>
        <a:buChar char="•"/>
        <a:defRPr sz="7110" kern="1200">
          <a:solidFill>
            <a:schemeClr val="tx1"/>
          </a:solidFill>
          <a:latin typeface="+mn-lt"/>
          <a:ea typeface="+mn-ea"/>
          <a:cs typeface="+mn-cs"/>
        </a:defRPr>
      </a:lvl2pPr>
      <a:lvl3pPr marL="3386366" indent="-677273" algn="l" defTabSz="2709093" rtl="0" eaLnBrk="1" latinLnBrk="0" hangingPunct="1">
        <a:lnSpc>
          <a:spcPct val="90000"/>
        </a:lnSpc>
        <a:spcBef>
          <a:spcPts val="1481"/>
        </a:spcBef>
        <a:buFont typeface="Arial" panose="020B0604020202020204" pitchFamily="34" charset="0"/>
        <a:buChar char="•"/>
        <a:defRPr sz="5925" kern="1200">
          <a:solidFill>
            <a:schemeClr val="tx1"/>
          </a:solidFill>
          <a:latin typeface="+mn-lt"/>
          <a:ea typeface="+mn-ea"/>
          <a:cs typeface="+mn-cs"/>
        </a:defRPr>
      </a:lvl3pPr>
      <a:lvl4pPr marL="4740913" indent="-677273" algn="l" defTabSz="2709093" rtl="0" eaLnBrk="1" latinLnBrk="0" hangingPunct="1">
        <a:lnSpc>
          <a:spcPct val="90000"/>
        </a:lnSpc>
        <a:spcBef>
          <a:spcPts val="1481"/>
        </a:spcBef>
        <a:buFont typeface="Arial" panose="020B0604020202020204" pitchFamily="34" charset="0"/>
        <a:buChar char="•"/>
        <a:defRPr sz="5333" kern="1200">
          <a:solidFill>
            <a:schemeClr val="tx1"/>
          </a:solidFill>
          <a:latin typeface="+mn-lt"/>
          <a:ea typeface="+mn-ea"/>
          <a:cs typeface="+mn-cs"/>
        </a:defRPr>
      </a:lvl4pPr>
      <a:lvl5pPr marL="6095459" indent="-677273" algn="l" defTabSz="2709093" rtl="0" eaLnBrk="1" latinLnBrk="0" hangingPunct="1">
        <a:lnSpc>
          <a:spcPct val="90000"/>
        </a:lnSpc>
        <a:spcBef>
          <a:spcPts val="1481"/>
        </a:spcBef>
        <a:buFont typeface="Arial" panose="020B0604020202020204" pitchFamily="34" charset="0"/>
        <a:buChar char="•"/>
        <a:defRPr sz="5333" kern="1200">
          <a:solidFill>
            <a:schemeClr val="tx1"/>
          </a:solidFill>
          <a:latin typeface="+mn-lt"/>
          <a:ea typeface="+mn-ea"/>
          <a:cs typeface="+mn-cs"/>
        </a:defRPr>
      </a:lvl5pPr>
      <a:lvl6pPr marL="7450005" indent="-677273" algn="l" defTabSz="2709093" rtl="0" eaLnBrk="1" latinLnBrk="0" hangingPunct="1">
        <a:lnSpc>
          <a:spcPct val="90000"/>
        </a:lnSpc>
        <a:spcBef>
          <a:spcPts val="1481"/>
        </a:spcBef>
        <a:buFont typeface="Arial" panose="020B0604020202020204" pitchFamily="34" charset="0"/>
        <a:buChar char="•"/>
        <a:defRPr sz="5333" kern="1200">
          <a:solidFill>
            <a:schemeClr val="tx1"/>
          </a:solidFill>
          <a:latin typeface="+mn-lt"/>
          <a:ea typeface="+mn-ea"/>
          <a:cs typeface="+mn-cs"/>
        </a:defRPr>
      </a:lvl6pPr>
      <a:lvl7pPr marL="8804552" indent="-677273" algn="l" defTabSz="2709093" rtl="0" eaLnBrk="1" latinLnBrk="0" hangingPunct="1">
        <a:lnSpc>
          <a:spcPct val="90000"/>
        </a:lnSpc>
        <a:spcBef>
          <a:spcPts val="1481"/>
        </a:spcBef>
        <a:buFont typeface="Arial" panose="020B0604020202020204" pitchFamily="34" charset="0"/>
        <a:buChar char="•"/>
        <a:defRPr sz="5333" kern="1200">
          <a:solidFill>
            <a:schemeClr val="tx1"/>
          </a:solidFill>
          <a:latin typeface="+mn-lt"/>
          <a:ea typeface="+mn-ea"/>
          <a:cs typeface="+mn-cs"/>
        </a:defRPr>
      </a:lvl7pPr>
      <a:lvl8pPr marL="10159098" indent="-677273" algn="l" defTabSz="2709093" rtl="0" eaLnBrk="1" latinLnBrk="0" hangingPunct="1">
        <a:lnSpc>
          <a:spcPct val="90000"/>
        </a:lnSpc>
        <a:spcBef>
          <a:spcPts val="1481"/>
        </a:spcBef>
        <a:buFont typeface="Arial" panose="020B0604020202020204" pitchFamily="34" charset="0"/>
        <a:buChar char="•"/>
        <a:defRPr sz="5333" kern="1200">
          <a:solidFill>
            <a:schemeClr val="tx1"/>
          </a:solidFill>
          <a:latin typeface="+mn-lt"/>
          <a:ea typeface="+mn-ea"/>
          <a:cs typeface="+mn-cs"/>
        </a:defRPr>
      </a:lvl8pPr>
      <a:lvl9pPr marL="11513645" indent="-677273" algn="l" defTabSz="2709093" rtl="0" eaLnBrk="1" latinLnBrk="0" hangingPunct="1">
        <a:lnSpc>
          <a:spcPct val="90000"/>
        </a:lnSpc>
        <a:spcBef>
          <a:spcPts val="1481"/>
        </a:spcBef>
        <a:buFont typeface="Arial" panose="020B0604020202020204" pitchFamily="34" charset="0"/>
        <a:buChar char="•"/>
        <a:defRPr sz="5333" kern="1200">
          <a:solidFill>
            <a:schemeClr val="tx1"/>
          </a:solidFill>
          <a:latin typeface="+mn-lt"/>
          <a:ea typeface="+mn-ea"/>
          <a:cs typeface="+mn-cs"/>
        </a:defRPr>
      </a:lvl9pPr>
    </p:bodyStyle>
    <p:otherStyle>
      <a:defPPr>
        <a:defRPr lang="en-US"/>
      </a:defPPr>
      <a:lvl1pPr marL="0" algn="l" defTabSz="2709093" rtl="0" eaLnBrk="1" latinLnBrk="0" hangingPunct="1">
        <a:defRPr sz="5333" kern="1200">
          <a:solidFill>
            <a:schemeClr val="tx1"/>
          </a:solidFill>
          <a:latin typeface="+mn-lt"/>
          <a:ea typeface="+mn-ea"/>
          <a:cs typeface="+mn-cs"/>
        </a:defRPr>
      </a:lvl1pPr>
      <a:lvl2pPr marL="1354546" algn="l" defTabSz="2709093" rtl="0" eaLnBrk="1" latinLnBrk="0" hangingPunct="1">
        <a:defRPr sz="5333" kern="1200">
          <a:solidFill>
            <a:schemeClr val="tx1"/>
          </a:solidFill>
          <a:latin typeface="+mn-lt"/>
          <a:ea typeface="+mn-ea"/>
          <a:cs typeface="+mn-cs"/>
        </a:defRPr>
      </a:lvl2pPr>
      <a:lvl3pPr marL="2709093" algn="l" defTabSz="2709093" rtl="0" eaLnBrk="1" latinLnBrk="0" hangingPunct="1">
        <a:defRPr sz="5333" kern="1200">
          <a:solidFill>
            <a:schemeClr val="tx1"/>
          </a:solidFill>
          <a:latin typeface="+mn-lt"/>
          <a:ea typeface="+mn-ea"/>
          <a:cs typeface="+mn-cs"/>
        </a:defRPr>
      </a:lvl3pPr>
      <a:lvl4pPr marL="4063639" algn="l" defTabSz="2709093" rtl="0" eaLnBrk="1" latinLnBrk="0" hangingPunct="1">
        <a:defRPr sz="5333" kern="1200">
          <a:solidFill>
            <a:schemeClr val="tx1"/>
          </a:solidFill>
          <a:latin typeface="+mn-lt"/>
          <a:ea typeface="+mn-ea"/>
          <a:cs typeface="+mn-cs"/>
        </a:defRPr>
      </a:lvl4pPr>
      <a:lvl5pPr marL="5418186" algn="l" defTabSz="2709093" rtl="0" eaLnBrk="1" latinLnBrk="0" hangingPunct="1">
        <a:defRPr sz="5333" kern="1200">
          <a:solidFill>
            <a:schemeClr val="tx1"/>
          </a:solidFill>
          <a:latin typeface="+mn-lt"/>
          <a:ea typeface="+mn-ea"/>
          <a:cs typeface="+mn-cs"/>
        </a:defRPr>
      </a:lvl5pPr>
      <a:lvl6pPr marL="6772732" algn="l" defTabSz="2709093" rtl="0" eaLnBrk="1" latinLnBrk="0" hangingPunct="1">
        <a:defRPr sz="5333" kern="1200">
          <a:solidFill>
            <a:schemeClr val="tx1"/>
          </a:solidFill>
          <a:latin typeface="+mn-lt"/>
          <a:ea typeface="+mn-ea"/>
          <a:cs typeface="+mn-cs"/>
        </a:defRPr>
      </a:lvl6pPr>
      <a:lvl7pPr marL="8127279" algn="l" defTabSz="2709093" rtl="0" eaLnBrk="1" latinLnBrk="0" hangingPunct="1">
        <a:defRPr sz="5333" kern="1200">
          <a:solidFill>
            <a:schemeClr val="tx1"/>
          </a:solidFill>
          <a:latin typeface="+mn-lt"/>
          <a:ea typeface="+mn-ea"/>
          <a:cs typeface="+mn-cs"/>
        </a:defRPr>
      </a:lvl7pPr>
      <a:lvl8pPr marL="9481825" algn="l" defTabSz="2709093" rtl="0" eaLnBrk="1" latinLnBrk="0" hangingPunct="1">
        <a:defRPr sz="5333" kern="1200">
          <a:solidFill>
            <a:schemeClr val="tx1"/>
          </a:solidFill>
          <a:latin typeface="+mn-lt"/>
          <a:ea typeface="+mn-ea"/>
          <a:cs typeface="+mn-cs"/>
        </a:defRPr>
      </a:lvl8pPr>
      <a:lvl9pPr marL="10836372" algn="l" defTabSz="2709093" rtl="0" eaLnBrk="1" latinLnBrk="0" hangingPunct="1">
        <a:defRPr sz="53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CSF Staff Engagement Survey: April 7 to May 1, 2026. Be heard! 10 minutes, confidential, Gallup emails your personal link. Questions? Ask your Engagement Ambassador or visit the website: Learning.ucsf.edu/Engagement - Brought to you by Learning &amp; Organization Development: Creating a workplace that works for us all">
            <a:extLst>
              <a:ext uri="{FF2B5EF4-FFF2-40B4-BE49-F238E27FC236}">
                <a16:creationId xmlns:a16="http://schemas.microsoft.com/office/drawing/2014/main" id="{649448FF-7671-B949-7661-17770D9F3F87}"/>
              </a:ext>
            </a:extLst>
          </p:cNvPr>
          <p:cNvPicPr>
            <a:picLocks noChangeAspect="1"/>
          </p:cNvPicPr>
          <p:nvPr/>
        </p:nvPicPr>
        <p:blipFill>
          <a:blip r:embed="rId3"/>
          <a:stretch>
            <a:fillRect/>
          </a:stretch>
        </p:blipFill>
        <p:spPr>
          <a:xfrm>
            <a:off x="0" y="3704"/>
            <a:ext cx="30476825" cy="20314709"/>
          </a:xfrm>
          <a:prstGeom prst="rect">
            <a:avLst/>
          </a:prstGeom>
        </p:spPr>
      </p:pic>
      <p:sp>
        <p:nvSpPr>
          <p:cNvPr id="2" name="Title 1">
            <a:extLst>
              <a:ext uri="{FF2B5EF4-FFF2-40B4-BE49-F238E27FC236}">
                <a16:creationId xmlns:a16="http://schemas.microsoft.com/office/drawing/2014/main" id="{872B7A31-39F5-74E4-5ACA-1180D61D1D64}"/>
              </a:ext>
            </a:extLst>
          </p:cNvPr>
          <p:cNvSpPr>
            <a:spLocks noGrp="1"/>
          </p:cNvSpPr>
          <p:nvPr>
            <p:ph type="title" idx="4294967295"/>
          </p:nvPr>
        </p:nvSpPr>
        <p:spPr>
          <a:xfrm>
            <a:off x="591164" y="1044933"/>
            <a:ext cx="26285825" cy="1698267"/>
          </a:xfrm>
          <a:prstGeom prst="rect">
            <a:avLst/>
          </a:prstGeom>
        </p:spPr>
        <p:txBody>
          <a:bodyPr/>
          <a:lstStyle/>
          <a:p>
            <a:r>
              <a:rPr lang="en-US" sz="8800" dirty="0">
                <a:solidFill>
                  <a:schemeClr val="accent1"/>
                </a:solidFill>
              </a:rPr>
              <a:t>UCSF Staff Engagement Survey</a:t>
            </a:r>
          </a:p>
        </p:txBody>
      </p:sp>
    </p:spTree>
    <p:extLst>
      <p:ext uri="{BB962C8B-B14F-4D97-AF65-F5344CB8AC3E}">
        <p14:creationId xmlns:p14="http://schemas.microsoft.com/office/powerpoint/2010/main" val="418297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2EE5E-D597-2D31-C76F-8366D0CF4BD0}"/>
              </a:ext>
            </a:extLst>
          </p:cNvPr>
          <p:cNvSpPr>
            <a:spLocks noGrp="1"/>
          </p:cNvSpPr>
          <p:nvPr>
            <p:ph type="title" idx="4294967295"/>
          </p:nvPr>
        </p:nvSpPr>
        <p:spPr>
          <a:xfrm>
            <a:off x="1063114" y="1293455"/>
            <a:ext cx="13921248" cy="2128172"/>
          </a:xfrm>
          <a:prstGeom prst="rect">
            <a:avLst/>
          </a:prstGeom>
        </p:spPr>
        <p:txBody>
          <a:bodyPr anchor="b"/>
          <a:lstStyle/>
          <a:p>
            <a:r>
              <a:rPr lang="en-US" dirty="0"/>
              <a:t>Why we measure UCSF engagement</a:t>
            </a:r>
          </a:p>
        </p:txBody>
      </p:sp>
      <p:pic>
        <p:nvPicPr>
          <p:cNvPr id="3" name="Picture 2" descr="Why we measure UCSF engagement: Engagement goes beyond satisfaction: Engagement refers to an emotional connection, reflects how invested and aligned employees feel in the success of their teams and organization. Research shows high levels of engagement link directly to: better patient outcomes, better employee outcomes, better business outcomes. Brought to you by Learning &amp; Organization Development: Creating a workplace that works for us all, visit the website: Learning.ucsf.edu/Engagement">
            <a:extLst>
              <a:ext uri="{FF2B5EF4-FFF2-40B4-BE49-F238E27FC236}">
                <a16:creationId xmlns:a16="http://schemas.microsoft.com/office/drawing/2014/main" id="{CFDF3CB4-4354-A4D2-2A81-219F7BD0910E}"/>
              </a:ext>
            </a:extLst>
          </p:cNvPr>
          <p:cNvPicPr>
            <a:picLocks noChangeAspect="1"/>
          </p:cNvPicPr>
          <p:nvPr/>
        </p:nvPicPr>
        <p:blipFill>
          <a:blip r:embed="rId3"/>
          <a:stretch>
            <a:fillRect/>
          </a:stretch>
        </p:blipFill>
        <p:spPr>
          <a:xfrm>
            <a:off x="-1" y="3704"/>
            <a:ext cx="30476825" cy="20314709"/>
          </a:xfrm>
          <a:prstGeom prst="rect">
            <a:avLst/>
          </a:prstGeom>
        </p:spPr>
      </p:pic>
    </p:spTree>
    <p:extLst>
      <p:ext uri="{BB962C8B-B14F-4D97-AF65-F5344CB8AC3E}">
        <p14:creationId xmlns:p14="http://schemas.microsoft.com/office/powerpoint/2010/main" val="83769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E3E95D-9761-44CF-1F07-C7D956F6BE85}"/>
              </a:ext>
            </a:extLst>
          </p:cNvPr>
          <p:cNvSpPr>
            <a:spLocks noGrp="1"/>
          </p:cNvSpPr>
          <p:nvPr>
            <p:ph type="title" idx="4294967295"/>
          </p:nvPr>
        </p:nvSpPr>
        <p:spPr>
          <a:xfrm>
            <a:off x="561668" y="438048"/>
            <a:ext cx="26285825" cy="3927475"/>
          </a:xfrm>
          <a:prstGeom prst="rect">
            <a:avLst/>
          </a:prstGeom>
        </p:spPr>
        <p:txBody>
          <a:bodyPr anchor="b"/>
          <a:lstStyle/>
          <a:p>
            <a:r>
              <a:rPr lang="en-US" dirty="0"/>
              <a:t>What we measure</a:t>
            </a:r>
          </a:p>
        </p:txBody>
      </p:sp>
      <p:pic>
        <p:nvPicPr>
          <p:cNvPr id="4" name="Picture 3" descr="What we measure: a strong foundation of core questions to ensure continuity &amp; benchmarking over time.&#10;Gallup Q12: research-proven questions of strong predictors of team performance, safety &amp; retention; themed indexes, depending on your role; and 1 open-ended question on what UCSF can do to make this an even better place to work. Results are confidential: UCSF cannot see who responded individually - Gallup only reports 5+ grouped results.&#10;Brought to you by Learning &amp; Organization Development: Creating a workplace that works for us all, visit the website: Learning.ucsf.edu/Engagement">
            <a:extLst>
              <a:ext uri="{FF2B5EF4-FFF2-40B4-BE49-F238E27FC236}">
                <a16:creationId xmlns:a16="http://schemas.microsoft.com/office/drawing/2014/main" id="{C7EF8D6C-DF34-EE87-D06E-DDB96C7FF6D9}"/>
              </a:ext>
            </a:extLst>
          </p:cNvPr>
          <p:cNvPicPr>
            <a:picLocks noChangeAspect="1"/>
          </p:cNvPicPr>
          <p:nvPr/>
        </p:nvPicPr>
        <p:blipFill>
          <a:blip r:embed="rId3"/>
          <a:stretch>
            <a:fillRect/>
          </a:stretch>
        </p:blipFill>
        <p:spPr>
          <a:xfrm>
            <a:off x="0" y="1852"/>
            <a:ext cx="30476825" cy="20314709"/>
          </a:xfrm>
          <a:prstGeom prst="rect">
            <a:avLst/>
          </a:prstGeom>
        </p:spPr>
      </p:pic>
    </p:spTree>
    <p:extLst>
      <p:ext uri="{BB962C8B-B14F-4D97-AF65-F5344CB8AC3E}">
        <p14:creationId xmlns:p14="http://schemas.microsoft.com/office/powerpoint/2010/main" val="389672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57497-F600-2EEB-4ECB-5024CF7B0D3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39CAF3D-485F-CDF5-AD96-F2D45F228598}"/>
              </a:ext>
            </a:extLst>
          </p:cNvPr>
          <p:cNvSpPr>
            <a:spLocks noGrp="1"/>
          </p:cNvSpPr>
          <p:nvPr>
            <p:ph type="title" idx="4294967295"/>
          </p:nvPr>
        </p:nvSpPr>
        <p:spPr>
          <a:xfrm>
            <a:off x="709152" y="408551"/>
            <a:ext cx="26285825" cy="3927475"/>
          </a:xfrm>
          <a:prstGeom prst="rect">
            <a:avLst/>
          </a:prstGeom>
        </p:spPr>
        <p:txBody>
          <a:bodyPr anchor="b"/>
          <a:lstStyle/>
          <a:p>
            <a:r>
              <a:rPr lang="en-US" dirty="0"/>
              <a:t>Enhancements</a:t>
            </a:r>
          </a:p>
        </p:txBody>
      </p:sp>
      <p:pic>
        <p:nvPicPr>
          <p:cNvPr id="3" name="Picture 2" descr="2026, enhancements: We continue to evolve the survey based on staff feedback. We made minor tweaks to add questions looking at how we collaborate across teams. We also added a leader index to better understand how teams experience leadership at the local level.&#10;&#10;Brought to you by Learning &amp; Organization Development: Creating a workplace that works for us all, visit the website: Learning.ucsf.edu/Engagement">
            <a:extLst>
              <a:ext uri="{FF2B5EF4-FFF2-40B4-BE49-F238E27FC236}">
                <a16:creationId xmlns:a16="http://schemas.microsoft.com/office/drawing/2014/main" id="{3CB8D21E-3AAB-6975-AFB5-A005824E75EE}"/>
              </a:ext>
            </a:extLst>
          </p:cNvPr>
          <p:cNvPicPr>
            <a:picLocks noChangeAspect="1"/>
          </p:cNvPicPr>
          <p:nvPr/>
        </p:nvPicPr>
        <p:blipFill>
          <a:blip r:embed="rId3"/>
          <a:stretch>
            <a:fillRect/>
          </a:stretch>
        </p:blipFill>
        <p:spPr>
          <a:xfrm>
            <a:off x="0" y="1852"/>
            <a:ext cx="30476825" cy="20314709"/>
          </a:xfrm>
          <a:prstGeom prst="rect">
            <a:avLst/>
          </a:prstGeom>
        </p:spPr>
      </p:pic>
    </p:spTree>
    <p:extLst>
      <p:ext uri="{BB962C8B-B14F-4D97-AF65-F5344CB8AC3E}">
        <p14:creationId xmlns:p14="http://schemas.microsoft.com/office/powerpoint/2010/main" val="2479727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DBA406-4F66-8166-85B0-E9718BD898D6}"/>
              </a:ext>
            </a:extLst>
          </p:cNvPr>
          <p:cNvSpPr>
            <a:spLocks noGrp="1"/>
          </p:cNvSpPr>
          <p:nvPr>
            <p:ph type="title" idx="4294967295"/>
          </p:nvPr>
        </p:nvSpPr>
        <p:spPr>
          <a:xfrm>
            <a:off x="1476068" y="1057479"/>
            <a:ext cx="26285825" cy="3927475"/>
          </a:xfrm>
          <a:prstGeom prst="rect">
            <a:avLst/>
          </a:prstGeom>
        </p:spPr>
        <p:txBody>
          <a:bodyPr anchor="b"/>
          <a:lstStyle/>
          <a:p>
            <a:r>
              <a:rPr lang="en-US" dirty="0"/>
              <a:t>Engagement website has the latest</a:t>
            </a:r>
          </a:p>
        </p:txBody>
      </p:sp>
      <p:pic>
        <p:nvPicPr>
          <p:cNvPr id="4" name="Picture 3" descr="Check the Engagement Website for the latest on UCSF Engagement, including: important dates; survey measures, participation rates and FAQs; survey poster, slide, Zoom background; action planning and strengths guidance, manager and ambassador resources: www.Learning.ucsf.edu/engagement">
            <a:extLst>
              <a:ext uri="{FF2B5EF4-FFF2-40B4-BE49-F238E27FC236}">
                <a16:creationId xmlns:a16="http://schemas.microsoft.com/office/drawing/2014/main" id="{2A31E087-8EF3-7F50-B380-78D7347AE3A0}"/>
              </a:ext>
            </a:extLst>
          </p:cNvPr>
          <p:cNvPicPr>
            <a:picLocks noChangeAspect="1"/>
          </p:cNvPicPr>
          <p:nvPr/>
        </p:nvPicPr>
        <p:blipFill>
          <a:blip r:embed="rId3"/>
          <a:stretch>
            <a:fillRect/>
          </a:stretch>
        </p:blipFill>
        <p:spPr>
          <a:xfrm>
            <a:off x="0" y="1852"/>
            <a:ext cx="30476825" cy="20314709"/>
          </a:xfrm>
          <a:prstGeom prst="rect">
            <a:avLst/>
          </a:prstGeom>
        </p:spPr>
      </p:pic>
    </p:spTree>
    <p:extLst>
      <p:ext uri="{BB962C8B-B14F-4D97-AF65-F5344CB8AC3E}">
        <p14:creationId xmlns:p14="http://schemas.microsoft.com/office/powerpoint/2010/main" val="185674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809" y="0"/>
            <a:ext cx="30469206" cy="20318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itle 6">
            <a:extLst>
              <a:ext uri="{FF2B5EF4-FFF2-40B4-BE49-F238E27FC236}">
                <a16:creationId xmlns:a16="http://schemas.microsoft.com/office/drawing/2014/main" id="{CE452025-9707-38EC-3574-564812A7DB24}"/>
              </a:ext>
            </a:extLst>
          </p:cNvPr>
          <p:cNvSpPr>
            <a:spLocks noGrp="1"/>
          </p:cNvSpPr>
          <p:nvPr>
            <p:ph type="title" idx="4294967295"/>
          </p:nvPr>
        </p:nvSpPr>
        <p:spPr>
          <a:xfrm>
            <a:off x="1299087" y="968989"/>
            <a:ext cx="26285825" cy="3927475"/>
          </a:xfrm>
          <a:prstGeom prst="rect">
            <a:avLst/>
          </a:prstGeom>
        </p:spPr>
        <p:txBody>
          <a:bodyPr anchor="b"/>
          <a:lstStyle/>
          <a:p>
            <a:r>
              <a:rPr lang="en-US" dirty="0"/>
              <a:t>UCSF Staff Engagement Survey - How</a:t>
            </a:r>
          </a:p>
        </p:txBody>
      </p:sp>
      <p:pic>
        <p:nvPicPr>
          <p:cNvPr id="3" name="Picture 2" descr="UCSF Staff Engagement Survey: Be heard! April 7 to May 1, 2026. UCSF career, per diem, limited and contract staff on payroll with UCSF, Hyde, Stanyan, UBCP, &amp; BCH staff as of early January are invited. Access the survey in 1 of 3 ways: Email from Gallup (do NOT forward), UCSF.My.Gallup.com (login via MyAccess), or Survey.gallup.com/2026 ucsf (Enter your EID without the 1st “0”).">
            <a:extLst>
              <a:ext uri="{FF2B5EF4-FFF2-40B4-BE49-F238E27FC236}">
                <a16:creationId xmlns:a16="http://schemas.microsoft.com/office/drawing/2014/main" id="{FD60204B-6CAC-B382-5EE1-D709BCF7AD8F}"/>
              </a:ext>
            </a:extLst>
          </p:cNvPr>
          <p:cNvPicPr>
            <a:picLocks noChangeAspect="1"/>
          </p:cNvPicPr>
          <p:nvPr/>
        </p:nvPicPr>
        <p:blipFill>
          <a:blip r:embed="rId3"/>
          <a:stretch>
            <a:fillRect/>
          </a:stretch>
        </p:blipFill>
        <p:spPr>
          <a:xfrm>
            <a:off x="0" y="1852"/>
            <a:ext cx="30476825" cy="20314709"/>
          </a:xfrm>
          <a:prstGeom prst="rect">
            <a:avLst/>
          </a:prstGeom>
        </p:spPr>
      </p:pic>
    </p:spTree>
    <p:extLst>
      <p:ext uri="{BB962C8B-B14F-4D97-AF65-F5344CB8AC3E}">
        <p14:creationId xmlns:p14="http://schemas.microsoft.com/office/powerpoint/2010/main" val="430575210"/>
      </p:ext>
    </p:extLst>
  </p:cSld>
  <p:clrMapOvr>
    <a:masterClrMapping/>
  </p:clrMapOvr>
</p:sld>
</file>

<file path=ppt/theme/theme1.xml><?xml version="1.0" encoding="utf-8"?>
<a:theme xmlns:a="http://schemas.openxmlformats.org/drawingml/2006/main" name="Office Theme">
  <a:themeElements>
    <a:clrScheme name="USCF EVENT">
      <a:dk1>
        <a:srgbClr val="052049"/>
      </a:dk1>
      <a:lt1>
        <a:srgbClr val="FFFFFF"/>
      </a:lt1>
      <a:dk2>
        <a:srgbClr val="052049"/>
      </a:dk2>
      <a:lt2>
        <a:srgbClr val="FFFFFF"/>
      </a:lt2>
      <a:accent1>
        <a:srgbClr val="178CCB"/>
      </a:accent1>
      <a:accent2>
        <a:srgbClr val="16A0AC"/>
      </a:accent2>
      <a:accent3>
        <a:srgbClr val="84C135"/>
      </a:accent3>
      <a:accent4>
        <a:srgbClr val="B3E2E7"/>
      </a:accent4>
      <a:accent5>
        <a:srgbClr val="0F388A"/>
      </a:accent5>
      <a:accent6>
        <a:srgbClr val="8A8BE3"/>
      </a:accent6>
      <a:hlink>
        <a:srgbClr val="178CCB"/>
      </a:hlink>
      <a:folHlink>
        <a:srgbClr val="5F5F5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6dc9924-ab0c-4b14-89dc-ba9685bf3c04">
      <Terms xmlns="http://schemas.microsoft.com/office/infopath/2007/PartnerControls"/>
    </lcf76f155ced4ddcb4097134ff3c332f>
    <TaxCatchAll xmlns="c6f285ed-ca55-49a6-80d2-27108c6502b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3844620162CF45ADBD973FE190ABC9" ma:contentTypeVersion="18" ma:contentTypeDescription="Create a new document." ma:contentTypeScope="" ma:versionID="2fd60e2233a2ac4602bdaa8dcf23f9a7">
  <xsd:schema xmlns:xsd="http://www.w3.org/2001/XMLSchema" xmlns:xs="http://www.w3.org/2001/XMLSchema" xmlns:p="http://schemas.microsoft.com/office/2006/metadata/properties" xmlns:ns2="e6dc9924-ab0c-4b14-89dc-ba9685bf3c04" xmlns:ns3="c6f285ed-ca55-49a6-80d2-27108c6502bd" targetNamespace="http://schemas.microsoft.com/office/2006/metadata/properties" ma:root="true" ma:fieldsID="a108c0e8ae66fde45c09aea084062310" ns2:_="" ns3:_="">
    <xsd:import namespace="e6dc9924-ab0c-4b14-89dc-ba9685bf3c04"/>
    <xsd:import namespace="c6f285ed-ca55-49a6-80d2-27108c6502b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c9924-ab0c-4b14-89dc-ba9685bf3c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73eda6-ee47-49cd-8b90-1ba368fd38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f285ed-ca55-49a6-80d2-27108c6502b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05cfb-d222-4e4d-9e7d-a00e03584f6b}" ma:internalName="TaxCatchAll" ma:showField="CatchAllData" ma:web="c6f285ed-ca55-49a6-80d2-27108c6502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D30721-7597-4FFC-9215-5C2FE5EFC5C7}">
  <ds:schemaRefs>
    <ds:schemaRef ds:uri="http://purl.org/dc/dcmitype/"/>
    <ds:schemaRef ds:uri="http://www.w3.org/XML/1998/namespace"/>
    <ds:schemaRef ds:uri="http://schemas.microsoft.com/office/infopath/2007/PartnerControls"/>
    <ds:schemaRef ds:uri="c6f285ed-ca55-49a6-80d2-27108c6502bd"/>
    <ds:schemaRef ds:uri="http://schemas.microsoft.com/office/2006/documentManagement/types"/>
    <ds:schemaRef ds:uri="http://purl.org/dc/terms/"/>
    <ds:schemaRef ds:uri="http://schemas.openxmlformats.org/package/2006/metadata/core-properties"/>
    <ds:schemaRef ds:uri="e6dc9924-ab0c-4b14-89dc-ba9685bf3c04"/>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A2EC0610-57BD-4F61-A046-3CEFCBBF7E01}">
  <ds:schemaRefs>
    <ds:schemaRef ds:uri="http://schemas.microsoft.com/sharepoint/v3/contenttype/forms"/>
  </ds:schemaRefs>
</ds:datastoreItem>
</file>

<file path=customXml/itemProps3.xml><?xml version="1.0" encoding="utf-8"?>
<ds:datastoreItem xmlns:ds="http://schemas.openxmlformats.org/officeDocument/2006/customXml" ds:itemID="{8FF4F377-298E-46C2-A894-F5255732A0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dc9924-ab0c-4b14-89dc-ba9685bf3c04"/>
    <ds:schemaRef ds:uri="c6f285ed-ca55-49a6-80d2-27108c650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16669</TotalTime>
  <Words>782</Words>
  <Application>Microsoft Office PowerPoint</Application>
  <PresentationFormat>Custom</PresentationFormat>
  <Paragraphs>42</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HelveticaNeueLT Std Lt</vt:lpstr>
      <vt:lpstr>HelveticaNeueLTW04-55Roman</vt:lpstr>
      <vt:lpstr>Wingdings</vt:lpstr>
      <vt:lpstr>Office Theme</vt:lpstr>
      <vt:lpstr>UCSF Staff Engagement Survey</vt:lpstr>
      <vt:lpstr>Why we measure UCSF engagement</vt:lpstr>
      <vt:lpstr>What we measure</vt:lpstr>
      <vt:lpstr>Enhancements</vt:lpstr>
      <vt:lpstr>Engagement website has the latest</vt:lpstr>
      <vt:lpstr>UCSF Staff Engagement Survey - How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Staff Engagement Survey</dc:title>
  <dc:creator>Microsoft Office User</dc:creator>
  <cp:lastModifiedBy>Frosch, CJ</cp:lastModifiedBy>
  <cp:revision>93</cp:revision>
  <dcterms:created xsi:type="dcterms:W3CDTF">2020-09-18T22:49:50Z</dcterms:created>
  <dcterms:modified xsi:type="dcterms:W3CDTF">2026-04-27T17:48:41Z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0x010100463844620162CF45ADBD973FE190ABC9</vt:lpwstr>
  </property>
  <property fmtid="{D5CDD505-2E9C-101B-9397-08002B2CF9AE}" pid="3" name="MediaServiceImageTags">
    <vt:lpwstr/>
  </property>
</Properties>
</file>