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77" r:id="rId5"/>
    <p:sldId id="280" r:id="rId6"/>
    <p:sldId id="281" r:id="rId7"/>
    <p:sldId id="278" r:id="rId8"/>
    <p:sldId id="282" r:id="rId9"/>
  </p:sldIdLst>
  <p:sldSz cx="30476825" cy="20318413"/>
  <p:notesSz cx="6858000" cy="9144000"/>
  <p:defaultTextStyle>
    <a:defPPr>
      <a:defRPr lang="en-US"/>
    </a:defPPr>
    <a:lvl1pPr marL="0" algn="l" defTabSz="2438156" rtl="0" eaLnBrk="1" latinLnBrk="0" hangingPunct="1">
      <a:defRPr sz="4800" kern="1200">
        <a:solidFill>
          <a:schemeClr val="tx1"/>
        </a:solidFill>
        <a:latin typeface="+mn-lt"/>
        <a:ea typeface="+mn-ea"/>
        <a:cs typeface="+mn-cs"/>
      </a:defRPr>
    </a:lvl1pPr>
    <a:lvl2pPr marL="1219078" algn="l" defTabSz="2438156" rtl="0" eaLnBrk="1" latinLnBrk="0" hangingPunct="1">
      <a:defRPr sz="4800" kern="1200">
        <a:solidFill>
          <a:schemeClr val="tx1"/>
        </a:solidFill>
        <a:latin typeface="+mn-lt"/>
        <a:ea typeface="+mn-ea"/>
        <a:cs typeface="+mn-cs"/>
      </a:defRPr>
    </a:lvl2pPr>
    <a:lvl3pPr marL="2438156" algn="l" defTabSz="2438156" rtl="0" eaLnBrk="1" latinLnBrk="0" hangingPunct="1">
      <a:defRPr sz="4800" kern="1200">
        <a:solidFill>
          <a:schemeClr val="tx1"/>
        </a:solidFill>
        <a:latin typeface="+mn-lt"/>
        <a:ea typeface="+mn-ea"/>
        <a:cs typeface="+mn-cs"/>
      </a:defRPr>
    </a:lvl3pPr>
    <a:lvl4pPr marL="3657234" algn="l" defTabSz="2438156" rtl="0" eaLnBrk="1" latinLnBrk="0" hangingPunct="1">
      <a:defRPr sz="4800" kern="1200">
        <a:solidFill>
          <a:schemeClr val="tx1"/>
        </a:solidFill>
        <a:latin typeface="+mn-lt"/>
        <a:ea typeface="+mn-ea"/>
        <a:cs typeface="+mn-cs"/>
      </a:defRPr>
    </a:lvl4pPr>
    <a:lvl5pPr marL="4876312" algn="l" defTabSz="2438156" rtl="0" eaLnBrk="1" latinLnBrk="0" hangingPunct="1">
      <a:defRPr sz="4800" kern="1200">
        <a:solidFill>
          <a:schemeClr val="tx1"/>
        </a:solidFill>
        <a:latin typeface="+mn-lt"/>
        <a:ea typeface="+mn-ea"/>
        <a:cs typeface="+mn-cs"/>
      </a:defRPr>
    </a:lvl5pPr>
    <a:lvl6pPr marL="6095390" algn="l" defTabSz="2438156" rtl="0" eaLnBrk="1" latinLnBrk="0" hangingPunct="1">
      <a:defRPr sz="4800" kern="1200">
        <a:solidFill>
          <a:schemeClr val="tx1"/>
        </a:solidFill>
        <a:latin typeface="+mn-lt"/>
        <a:ea typeface="+mn-ea"/>
        <a:cs typeface="+mn-cs"/>
      </a:defRPr>
    </a:lvl6pPr>
    <a:lvl7pPr marL="7314468" algn="l" defTabSz="2438156" rtl="0" eaLnBrk="1" latinLnBrk="0" hangingPunct="1">
      <a:defRPr sz="4800" kern="1200">
        <a:solidFill>
          <a:schemeClr val="tx1"/>
        </a:solidFill>
        <a:latin typeface="+mn-lt"/>
        <a:ea typeface="+mn-ea"/>
        <a:cs typeface="+mn-cs"/>
      </a:defRPr>
    </a:lvl7pPr>
    <a:lvl8pPr marL="8533547" algn="l" defTabSz="2438156" rtl="0" eaLnBrk="1" latinLnBrk="0" hangingPunct="1">
      <a:defRPr sz="4800" kern="1200">
        <a:solidFill>
          <a:schemeClr val="tx1"/>
        </a:solidFill>
        <a:latin typeface="+mn-lt"/>
        <a:ea typeface="+mn-ea"/>
        <a:cs typeface="+mn-cs"/>
      </a:defRPr>
    </a:lvl8pPr>
    <a:lvl9pPr marL="9752625" algn="l" defTabSz="2438156"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C135"/>
    <a:srgbClr val="178CCB"/>
    <a:srgbClr val="FFFFFF"/>
    <a:srgbClr val="FA6E1E"/>
    <a:srgbClr val="FEB80A"/>
    <a:srgbClr val="16A0AC"/>
    <a:srgbClr val="E61048"/>
    <a:srgbClr val="6C62D0"/>
    <a:srgbClr val="052049"/>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69C85-FCB1-4AED-8F87-E8D5CFDBAECB}" v="33" dt="2026-01-31T05:21:43.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5" autoAdjust="0"/>
    <p:restoredTop sz="76047" autoAdjust="0"/>
  </p:normalViewPr>
  <p:slideViewPr>
    <p:cSldViewPr snapToGrid="0" snapToObjects="1">
      <p:cViewPr varScale="1">
        <p:scale>
          <a:sx n="40" d="100"/>
          <a:sy n="40" d="100"/>
        </p:scale>
        <p:origin x="13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75B45-0122-49B1-8E60-EC4D65305138}" type="datetimeFigureOut">
              <a:rPr lang="en-US"/>
              <a:t>2/19/2026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6F1D9-F708-423E-8F6A-7F71AEF840B6}" type="slidenum">
              <a:rPr lang="en-US"/>
              <a:t>‹#›</a:t>
            </a:fld>
            <a:endParaRPr lang="en-US"/>
          </a:p>
        </p:txBody>
      </p:sp>
    </p:spTree>
    <p:extLst>
      <p:ext uri="{BB962C8B-B14F-4D97-AF65-F5344CB8AC3E}">
        <p14:creationId xmlns:p14="http://schemas.microsoft.com/office/powerpoint/2010/main" val="395439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csf.my.gallup.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urvey.gallup.com/2025ucs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Why should I participate in the Engagement Survey? </a:t>
            </a:r>
            <a:r>
              <a:rPr lang="en-US" sz="1200" dirty="0">
                <a:solidFill>
                  <a:srgbClr val="000000"/>
                </a:solidFill>
                <a:effectLst/>
                <a:latin typeface="HelveticaNeueLT Std Lt" panose="020B0403020202020204" pitchFamily="34" charset="0"/>
                <a:ea typeface="Arial" panose="020B0604020202020204" pitchFamily="34" charset="0"/>
              </a:rPr>
              <a:t>Sharing your thoughts about your work helps drive real change. It is one of the best ways we have to voice our opinions confidentially with the goal of improving our own work lives, those of our colleagues, and UCSF overall. Please take the survey, share the poster online or by printing and posting it onsite, and remind colleagues to participate.</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1</a:t>
            </a:fld>
            <a:endParaRPr lang="en-US"/>
          </a:p>
        </p:txBody>
      </p:sp>
    </p:spTree>
    <p:extLst>
      <p:ext uri="{BB962C8B-B14F-4D97-AF65-F5344CB8AC3E}">
        <p14:creationId xmlns:p14="http://schemas.microsoft.com/office/powerpoint/2010/main" val="31220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Why is staff engagement important? </a:t>
            </a:r>
            <a:r>
              <a:rPr lang="en-US" sz="1200" dirty="0">
                <a:solidFill>
                  <a:srgbClr val="000000"/>
                </a:solidFill>
                <a:effectLst/>
                <a:latin typeface="HelveticaNeueLT Std Lt" panose="020B0403020202020204" pitchFamily="34" charset="0"/>
                <a:ea typeface="Arial" panose="020B0604020202020204" pitchFamily="34" charset="0"/>
              </a:rPr>
              <a:t>Research conducted by international polling experts at Gallup Inc. shows that high levels of employee engagement link directly to positive patient, business, and employee outcomes. </a:t>
            </a:r>
            <a:r>
              <a:rPr lang="en-US" sz="1200" b="0" i="0" dirty="0">
                <a:solidFill>
                  <a:srgbClr val="FFFFFF"/>
                </a:solidFill>
                <a:effectLst/>
                <a:latin typeface="HelveticaNeueLTW04-55Roman"/>
              </a:rPr>
              <a:t>With years of responses collected at UCSF, we have meaningful data to guide our work.</a:t>
            </a: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HelveticaNeueLT Std Lt" panose="020B0403020202020204" pitchFamily="34" charset="0"/>
                <a:ea typeface="Arial" panose="020B0604020202020204" pitchFamily="34" charset="0"/>
              </a:rPr>
              <a:t>This goes beyond job satisfaction: engaged employees have opportunities to do what they do best every day and they feel a sense of belonging at work. </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2</a:t>
            </a:fld>
            <a:endParaRPr lang="en-US"/>
          </a:p>
        </p:txBody>
      </p:sp>
    </p:spTree>
    <p:extLst>
      <p:ext uri="{BB962C8B-B14F-4D97-AF65-F5344CB8AC3E}">
        <p14:creationId xmlns:p14="http://schemas.microsoft.com/office/powerpoint/2010/main" val="321286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HelveticaNeueLTW04-55Roman"/>
              </a:rPr>
              <a:t>Gallup’s internationally-renowned research has identified 12 questions about engagement that indicate a high-performing work environment, known as the “</a:t>
            </a:r>
            <a:r>
              <a:rPr lang="en-US" b="1" i="0" dirty="0">
                <a:solidFill>
                  <a:srgbClr val="000000"/>
                </a:solidFill>
                <a:effectLst/>
                <a:latin typeface="HelveticaNeueLTW04-55Roman"/>
              </a:rPr>
              <a:t>Q12</a:t>
            </a:r>
            <a:r>
              <a:rPr lang="en-US" b="0" i="0" dirty="0">
                <a:solidFill>
                  <a:srgbClr val="000000"/>
                </a:solidFill>
                <a:effectLst/>
                <a:latin typeface="HelveticaNeueLTW04-55Roman"/>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HelveticaNeueLTW04-55Roman"/>
              </a:rPr>
              <a:t>Particular wording </a:t>
            </a:r>
            <a:r>
              <a:rPr lang="en-US" b="0" i="0" dirty="0">
                <a:solidFill>
                  <a:srgbClr val="000000"/>
                </a:solidFill>
                <a:effectLst/>
                <a:latin typeface="HelveticaNeueLTW04-55Roman"/>
              </a:rPr>
              <a:t>is used, such as “I have a best friend at work,” because research shows that the specific language reveals qualities that differentiate teams on critical outcomes such as productivity, safety and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8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Confidentiality is Assured</a:t>
            </a:r>
            <a:r>
              <a:rPr lang="en-US" sz="18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UCSF hires renowned independent research organization Gallup Inc. to collect survey responses. Gallup NEVER shares individual responses. UCSF doesn’t have access to know who specifically takes the survey and cannot track what their individual responses are. Additionally, no survey data reporting is shared with UCSF unless there are 5 or more respondents.</a:t>
            </a:r>
            <a:endPar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7D6F1D9-F708-423E-8F6A-7F71AEF840B6}" type="slidenum">
              <a:rPr lang="en-US" smtClean="0"/>
              <a:t>3</a:t>
            </a:fld>
            <a:endParaRPr lang="en-US"/>
          </a:p>
        </p:txBody>
      </p:sp>
    </p:spTree>
    <p:extLst>
      <p:ext uri="{BB962C8B-B14F-4D97-AF65-F5344CB8AC3E}">
        <p14:creationId xmlns:p14="http://schemas.microsoft.com/office/powerpoint/2010/main" val="387446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Managers, highlight that:</a:t>
            </a:r>
          </a:p>
          <a:p>
            <a:r>
              <a:rPr lang="en-US" dirty="0"/>
              <a:t>* Survey results will be released on May 13 this year</a:t>
            </a:r>
          </a:p>
          <a:p>
            <a:r>
              <a:rPr lang="en-US" dirty="0"/>
              <a:t>* Manager email template on website helps you craft your personalized leader message to encourage staff to be heard!</a:t>
            </a:r>
          </a:p>
        </p:txBody>
      </p:sp>
      <p:sp>
        <p:nvSpPr>
          <p:cNvPr id="4" name="Slide Number Placeholder 3"/>
          <p:cNvSpPr>
            <a:spLocks noGrp="1"/>
          </p:cNvSpPr>
          <p:nvPr>
            <p:ph type="sldNum" sz="quarter" idx="5"/>
          </p:nvPr>
        </p:nvSpPr>
        <p:spPr/>
        <p:txBody>
          <a:bodyPr/>
          <a:lstStyle/>
          <a:p>
            <a:fld id="{17D6F1D9-F708-423E-8F6A-7F71AEF840B6}" type="slidenum">
              <a:rPr lang="en-US" smtClean="0"/>
              <a:t>4</a:t>
            </a:fld>
            <a:endParaRPr lang="en-US"/>
          </a:p>
        </p:txBody>
      </p:sp>
    </p:spTree>
    <p:extLst>
      <p:ext uri="{BB962C8B-B14F-4D97-AF65-F5344CB8AC3E}">
        <p14:creationId xmlns:p14="http://schemas.microsoft.com/office/powerpoint/2010/main" val="357078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solidFill>
                  <a:srgbClr val="FFFFFF"/>
                </a:solidFill>
                <a:effectLst/>
                <a:latin typeface="HelveticaNeueLTW04-55Roman"/>
              </a:rPr>
              <a:t>To share once the survey is open, but not before</a:t>
            </a:r>
            <a:endParaRPr lang="en-US" b="1" i="0" dirty="0">
              <a:solidFill>
                <a:srgbClr val="FFFFFF"/>
              </a:solidFill>
              <a:effectLst/>
              <a:latin typeface="HelveticaNeueLTW04-55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FFFFFF"/>
                </a:solidFill>
                <a:effectLst/>
                <a:latin typeface="HelveticaNeueLTW04-55Roman"/>
              </a:rPr>
              <a:t>(FYI the survey links will not be live unless the survey </a:t>
            </a:r>
            <a:r>
              <a:rPr lang="en-US" b="0" i="1">
                <a:solidFill>
                  <a:srgbClr val="FFFFFF"/>
                </a:solidFill>
                <a:effectLst/>
                <a:latin typeface="HelveticaNeueLTW04-55Roman"/>
              </a:rPr>
              <a:t>is open)</a:t>
            </a:r>
            <a:endParaRPr lang="en-US" b="0" i="1" dirty="0">
              <a:solidFill>
                <a:srgbClr val="FFFFFF"/>
              </a:solidFill>
              <a:effectLst/>
              <a:latin typeface="HelveticaNeueLTW04-55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FFFFFF"/>
              </a:solidFill>
              <a:effectLst/>
              <a:latin typeface="HelveticaNeueLTW04-55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HelveticaNeueLTW04-55Roman"/>
              </a:rPr>
              <a:t>Take our brief, annual, voluntary survey </a:t>
            </a:r>
            <a:r>
              <a:rPr lang="en-US" b="0" i="0" dirty="0">
                <a:solidFill>
                  <a:srgbClr val="FFFFFF"/>
                </a:solidFill>
                <a:effectLst/>
                <a:latin typeface="HelveticaNeueLTW04-55Roman"/>
              </a:rPr>
              <a:t>that provides an opportunity for us to identify our strengths and improvement areas as a workplace, towards improving our own work lives, those of our colleagues and UCSF overall. </a:t>
            </a:r>
            <a:endParaRPr lang="en-US" sz="10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ffectLst/>
              <a:latin typeface="Arial" panose="020B0604020202020204" pitchFamily="34" charset="0"/>
              <a:ea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UCSF staff are invited</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including UCSF Campus, Health, Hyde and </a:t>
            </a:r>
            <a:r>
              <a:rPr lang="en-US" sz="1200" u="none" strike="noStrike" dirty="0" err="1">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Stanyan</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Hospitals, Benioff Children’s Hospitals (SF &amp; Oakland) and UCSF Benioff Children’s Physicians who were on payroll as of early January 2026 (with a few exceptions for short-term and part-time staff).</a:t>
            </a: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endPar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Gallup emails the survey link directly to staff and sends reminder emails.</a:t>
            </a:r>
            <a:br>
              <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Those emails are scheduled for the survey opening date, plus several reminders throughout the survey open period and on the last day of the survey if you have not yet taken it. Alternatively, staff can log into </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hlinkClick r:id="rId3"/>
              </a:rPr>
              <a:t>Gallup Access</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(with MyAccess) or </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hlinkClick r:id="rId4"/>
              </a:rPr>
              <a:t>Gallup 2026 Survey</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(with UCSF Employee ID minus the first “0”) to take the survey only while the survey is open.</a:t>
            </a:r>
          </a:p>
          <a:p>
            <a:pPr marL="342900" marR="334010" lvl="0" indent="-342900" fontAlgn="base">
              <a:lnSpc>
                <a:spcPct val="104000"/>
              </a:lnSpc>
              <a:spcBef>
                <a:spcPts val="0"/>
              </a:spcBef>
              <a:spcAft>
                <a:spcPts val="15"/>
              </a:spcAft>
              <a:buClr>
                <a:srgbClr val="000000"/>
              </a:buClr>
              <a:buSzPts val="1000"/>
              <a:buFont typeface="Arial" panose="020B0604020202020204" pitchFamily="34" charset="0"/>
              <a:buChar char="•"/>
            </a:pPr>
            <a:endPar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algn="l" defTabSz="914400" rtl="0" eaLnBrk="1" fontAlgn="base" latinLnBrk="0" hangingPunct="1">
              <a:lnSpc>
                <a:spcPct val="104000"/>
              </a:lnSpc>
              <a:spcBef>
                <a:spcPts val="0"/>
              </a:spcBef>
              <a:spcAft>
                <a:spcPts val="15"/>
              </a:spcAft>
              <a:buClr>
                <a:srgbClr val="000000"/>
              </a:buClr>
              <a:buSzPts val="1000"/>
              <a:buFont typeface="Arial" panose="020B0604020202020204" pitchFamily="34" charset="0"/>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Everyone’s voice counts; we want to hear from all staff.</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UCSF takes these survey results seriously across the organization. We can only interpret results from staff who participate.</a:t>
            </a: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5</a:t>
            </a:fld>
            <a:endParaRPr lang="en-US"/>
          </a:p>
        </p:txBody>
      </p:sp>
    </p:spTree>
    <p:extLst>
      <p:ext uri="{BB962C8B-B14F-4D97-AF65-F5344CB8AC3E}">
        <p14:creationId xmlns:p14="http://schemas.microsoft.com/office/powerpoint/2010/main" val="239493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arning_Digital_Sign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60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gagement_Digital_Sign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22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8075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2709093" rtl="0" eaLnBrk="1" latinLnBrk="0" hangingPunct="1">
        <a:lnSpc>
          <a:spcPct val="90000"/>
        </a:lnSpc>
        <a:spcBef>
          <a:spcPct val="0"/>
        </a:spcBef>
        <a:buNone/>
        <a:defRPr sz="13036" kern="1200">
          <a:solidFill>
            <a:schemeClr val="tx1"/>
          </a:solidFill>
          <a:latin typeface="+mj-lt"/>
          <a:ea typeface="+mj-ea"/>
          <a:cs typeface="+mj-cs"/>
        </a:defRPr>
      </a:lvl1pPr>
    </p:titleStyle>
    <p:bodyStyle>
      <a:lvl1pPr marL="677273" indent="-677273" algn="l" defTabSz="2709093" rtl="0" eaLnBrk="1" latinLnBrk="0" hangingPunct="1">
        <a:lnSpc>
          <a:spcPct val="90000"/>
        </a:lnSpc>
        <a:spcBef>
          <a:spcPts val="2963"/>
        </a:spcBef>
        <a:buFont typeface="Arial" panose="020B0604020202020204" pitchFamily="34" charset="0"/>
        <a:buChar char="•"/>
        <a:defRPr sz="8296" kern="1200">
          <a:solidFill>
            <a:schemeClr val="tx1"/>
          </a:solidFill>
          <a:latin typeface="+mn-lt"/>
          <a:ea typeface="+mn-ea"/>
          <a:cs typeface="+mn-cs"/>
        </a:defRPr>
      </a:lvl1pPr>
      <a:lvl2pPr marL="2031820" indent="-677273" algn="l" defTabSz="2709093" rtl="0" eaLnBrk="1" latinLnBrk="0" hangingPunct="1">
        <a:lnSpc>
          <a:spcPct val="90000"/>
        </a:lnSpc>
        <a:spcBef>
          <a:spcPts val="1481"/>
        </a:spcBef>
        <a:buFont typeface="Arial" panose="020B0604020202020204" pitchFamily="34" charset="0"/>
        <a:buChar char="•"/>
        <a:defRPr sz="7110" kern="1200">
          <a:solidFill>
            <a:schemeClr val="tx1"/>
          </a:solidFill>
          <a:latin typeface="+mn-lt"/>
          <a:ea typeface="+mn-ea"/>
          <a:cs typeface="+mn-cs"/>
        </a:defRPr>
      </a:lvl2pPr>
      <a:lvl3pPr marL="3386366" indent="-677273" algn="l" defTabSz="2709093" rtl="0" eaLnBrk="1" latinLnBrk="0" hangingPunct="1">
        <a:lnSpc>
          <a:spcPct val="90000"/>
        </a:lnSpc>
        <a:spcBef>
          <a:spcPts val="1481"/>
        </a:spcBef>
        <a:buFont typeface="Arial" panose="020B0604020202020204" pitchFamily="34" charset="0"/>
        <a:buChar char="•"/>
        <a:defRPr sz="5925" kern="1200">
          <a:solidFill>
            <a:schemeClr val="tx1"/>
          </a:solidFill>
          <a:latin typeface="+mn-lt"/>
          <a:ea typeface="+mn-ea"/>
          <a:cs typeface="+mn-cs"/>
        </a:defRPr>
      </a:lvl3pPr>
      <a:lvl4pPr marL="4740913"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4pPr>
      <a:lvl5pPr marL="6095459"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5pPr>
      <a:lvl6pPr marL="7450005"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6pPr>
      <a:lvl7pPr marL="8804552"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7pPr>
      <a:lvl8pPr marL="10159098"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8pPr>
      <a:lvl9pPr marL="11513645"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9pPr>
    </p:bodyStyle>
    <p:otherStyle>
      <a:defPPr>
        <a:defRPr lang="en-US"/>
      </a:defPPr>
      <a:lvl1pPr marL="0" algn="l" defTabSz="2709093" rtl="0" eaLnBrk="1" latinLnBrk="0" hangingPunct="1">
        <a:defRPr sz="5333" kern="1200">
          <a:solidFill>
            <a:schemeClr val="tx1"/>
          </a:solidFill>
          <a:latin typeface="+mn-lt"/>
          <a:ea typeface="+mn-ea"/>
          <a:cs typeface="+mn-cs"/>
        </a:defRPr>
      </a:lvl1pPr>
      <a:lvl2pPr marL="1354546" algn="l" defTabSz="2709093" rtl="0" eaLnBrk="1" latinLnBrk="0" hangingPunct="1">
        <a:defRPr sz="5333" kern="1200">
          <a:solidFill>
            <a:schemeClr val="tx1"/>
          </a:solidFill>
          <a:latin typeface="+mn-lt"/>
          <a:ea typeface="+mn-ea"/>
          <a:cs typeface="+mn-cs"/>
        </a:defRPr>
      </a:lvl2pPr>
      <a:lvl3pPr marL="2709093" algn="l" defTabSz="2709093" rtl="0" eaLnBrk="1" latinLnBrk="0" hangingPunct="1">
        <a:defRPr sz="5333" kern="1200">
          <a:solidFill>
            <a:schemeClr val="tx1"/>
          </a:solidFill>
          <a:latin typeface="+mn-lt"/>
          <a:ea typeface="+mn-ea"/>
          <a:cs typeface="+mn-cs"/>
        </a:defRPr>
      </a:lvl3pPr>
      <a:lvl4pPr marL="4063639" algn="l" defTabSz="2709093" rtl="0" eaLnBrk="1" latinLnBrk="0" hangingPunct="1">
        <a:defRPr sz="5333" kern="1200">
          <a:solidFill>
            <a:schemeClr val="tx1"/>
          </a:solidFill>
          <a:latin typeface="+mn-lt"/>
          <a:ea typeface="+mn-ea"/>
          <a:cs typeface="+mn-cs"/>
        </a:defRPr>
      </a:lvl4pPr>
      <a:lvl5pPr marL="5418186" algn="l" defTabSz="2709093" rtl="0" eaLnBrk="1" latinLnBrk="0" hangingPunct="1">
        <a:defRPr sz="5333" kern="1200">
          <a:solidFill>
            <a:schemeClr val="tx1"/>
          </a:solidFill>
          <a:latin typeface="+mn-lt"/>
          <a:ea typeface="+mn-ea"/>
          <a:cs typeface="+mn-cs"/>
        </a:defRPr>
      </a:lvl5pPr>
      <a:lvl6pPr marL="6772732" algn="l" defTabSz="2709093" rtl="0" eaLnBrk="1" latinLnBrk="0" hangingPunct="1">
        <a:defRPr sz="5333" kern="1200">
          <a:solidFill>
            <a:schemeClr val="tx1"/>
          </a:solidFill>
          <a:latin typeface="+mn-lt"/>
          <a:ea typeface="+mn-ea"/>
          <a:cs typeface="+mn-cs"/>
        </a:defRPr>
      </a:lvl6pPr>
      <a:lvl7pPr marL="8127279" algn="l" defTabSz="2709093" rtl="0" eaLnBrk="1" latinLnBrk="0" hangingPunct="1">
        <a:defRPr sz="5333" kern="1200">
          <a:solidFill>
            <a:schemeClr val="tx1"/>
          </a:solidFill>
          <a:latin typeface="+mn-lt"/>
          <a:ea typeface="+mn-ea"/>
          <a:cs typeface="+mn-cs"/>
        </a:defRPr>
      </a:lvl7pPr>
      <a:lvl8pPr marL="9481825" algn="l" defTabSz="2709093" rtl="0" eaLnBrk="1" latinLnBrk="0" hangingPunct="1">
        <a:defRPr sz="5333" kern="1200">
          <a:solidFill>
            <a:schemeClr val="tx1"/>
          </a:solidFill>
          <a:latin typeface="+mn-lt"/>
          <a:ea typeface="+mn-ea"/>
          <a:cs typeface="+mn-cs"/>
        </a:defRPr>
      </a:lvl8pPr>
      <a:lvl9pPr marL="10836372" algn="l" defTabSz="2709093" rtl="0" eaLnBrk="1" latinLnBrk="0" hangingPunct="1">
        <a:defRPr sz="5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CSF Staff Engagement Survey: April 7 to May 1, 2026. Be heard! 10 minutes, confidential, Gallup emails your personal link. Questions? Ask your Engagement Ambassador or visit the website: Learning.ucsf.edu/Engagement - Brought to you by Learning &amp; Organization Development: Creating a workplace that works for us all">
            <a:hlinkClick r:id="rId3"/>
            <a:extLst>
              <a:ext uri="{FF2B5EF4-FFF2-40B4-BE49-F238E27FC236}">
                <a16:creationId xmlns:a16="http://schemas.microsoft.com/office/drawing/2014/main" id="{649448FF-7671-B949-7661-17770D9F3F87}"/>
              </a:ext>
            </a:extLst>
          </p:cNvPr>
          <p:cNvPicPr>
            <a:picLocks noChangeAspect="1"/>
          </p:cNvPicPr>
          <p:nvPr/>
        </p:nvPicPr>
        <p:blipFill>
          <a:blip r:embed="rId4"/>
          <a:stretch>
            <a:fillRect/>
          </a:stretch>
        </p:blipFill>
        <p:spPr>
          <a:xfrm>
            <a:off x="0" y="3704"/>
            <a:ext cx="30476825" cy="20314709"/>
          </a:xfrm>
          <a:prstGeom prst="rect">
            <a:avLst/>
          </a:prstGeom>
        </p:spPr>
      </p:pic>
    </p:spTree>
    <p:extLst>
      <p:ext uri="{BB962C8B-B14F-4D97-AF65-F5344CB8AC3E}">
        <p14:creationId xmlns:p14="http://schemas.microsoft.com/office/powerpoint/2010/main" val="41829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y we measure UCSF engagement: Engagement goes beyond satisfaction: Engagement refers to an emotional connection, reflects how invested and aligned employees feel in the success of their teams and organization. Research shows high levels of engagement link directly to: better patient outcomes, better employee outcomes, better business outcomes. Brought to you by Learning &amp; Organization Development: Creating a workplace that works for us all, visit the website: Learning.ucsf.edu/Engagement">
            <a:hlinkClick r:id="rId3"/>
            <a:extLst>
              <a:ext uri="{FF2B5EF4-FFF2-40B4-BE49-F238E27FC236}">
                <a16:creationId xmlns:a16="http://schemas.microsoft.com/office/drawing/2014/main" id="{CFDF3CB4-4354-A4D2-2A81-219F7BD0910E}"/>
              </a:ext>
            </a:extLst>
          </p:cNvPr>
          <p:cNvPicPr>
            <a:picLocks noChangeAspect="1"/>
          </p:cNvPicPr>
          <p:nvPr/>
        </p:nvPicPr>
        <p:blipFill>
          <a:blip r:embed="rId4"/>
          <a:stretch>
            <a:fillRect/>
          </a:stretch>
        </p:blipFill>
        <p:spPr>
          <a:xfrm>
            <a:off x="-1" y="3704"/>
            <a:ext cx="30476825" cy="20314709"/>
          </a:xfrm>
          <a:prstGeom prst="rect">
            <a:avLst/>
          </a:prstGeom>
        </p:spPr>
      </p:pic>
    </p:spTree>
    <p:extLst>
      <p:ext uri="{BB962C8B-B14F-4D97-AF65-F5344CB8AC3E}">
        <p14:creationId xmlns:p14="http://schemas.microsoft.com/office/powerpoint/2010/main" val="83769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year's survey measures the Gallup Q12 (basic needs, individual contribution, teamwork, growth), plus 5 indices (on accountability, wellness, belonging, recommend UCSF, patient experience) depending on your role and 1 open-ended. Particular wording is used, such as &quot;I have a best friend at work&quot; because research shows that the specific language reveals qualities that differentiate teams on critical outcomes such as productivity, safety and retention. CONFIDENTIAL: Gallup collects and reports only aggregated groups of 5+ responses to UCSF. UCSF has no ability to know who takes the survey or what their individual responses are. Brought to you by Learning &amp; Organization Development: Creating a workplace that works for us all, visit the website: Learning.ucsf.edu/Engagement">
            <a:hlinkClick r:id="rId3"/>
            <a:extLst>
              <a:ext uri="{FF2B5EF4-FFF2-40B4-BE49-F238E27FC236}">
                <a16:creationId xmlns:a16="http://schemas.microsoft.com/office/drawing/2014/main" id="{3CD1F39E-83B7-490F-1037-2CFE5D152958}"/>
              </a:ext>
            </a:extLst>
          </p:cNvPr>
          <p:cNvPicPr>
            <a:picLocks noChangeAspect="1"/>
          </p:cNvPicPr>
          <p:nvPr/>
        </p:nvPicPr>
        <p:blipFill>
          <a:blip r:embed="rId4"/>
          <a:stretch>
            <a:fillRect/>
          </a:stretch>
        </p:blipFill>
        <p:spPr>
          <a:xfrm>
            <a:off x="0" y="1852"/>
            <a:ext cx="30476825" cy="20314709"/>
          </a:xfrm>
          <a:prstGeom prst="rect">
            <a:avLst/>
          </a:prstGeom>
        </p:spPr>
      </p:pic>
    </p:spTree>
    <p:extLst>
      <p:ext uri="{BB962C8B-B14F-4D97-AF65-F5344CB8AC3E}">
        <p14:creationId xmlns:p14="http://schemas.microsoft.com/office/powerpoint/2010/main" val="389672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Check the Engagement Website for the latest on UCSF Engagement, including: important dates; poster, slide, Zoom background; survey measures and FAQs, action planning and strengths guidance, manager and ambassador resources: www.Learning.ucsf.edu/Engagement - Brought to you by Learning &amp; Organization Development: Creating a workplace that works for us all">
            <a:extLst>
              <a:ext uri="{FF2B5EF4-FFF2-40B4-BE49-F238E27FC236}">
                <a16:creationId xmlns:a16="http://schemas.microsoft.com/office/drawing/2014/main" id="{E8E87D3D-A7D8-3980-2D8F-4CDA7CD883FA}"/>
              </a:ext>
            </a:extLst>
          </p:cNvPr>
          <p:cNvGrpSpPr/>
          <p:nvPr/>
        </p:nvGrpSpPr>
        <p:grpSpPr>
          <a:xfrm>
            <a:off x="1126" y="-1"/>
            <a:ext cx="30474571" cy="20318413"/>
            <a:chOff x="1126" y="-1"/>
            <a:chExt cx="30474571" cy="20318413"/>
          </a:xfrm>
        </p:grpSpPr>
        <p:pic>
          <p:nvPicPr>
            <p:cNvPr id="2" name="Picture 1" descr="Check the Engagement Website for the latest on UCSF Engagement, including: important dates; poster, slide, Zoom background; survey measures and FAQs, action planning and strengths guidance, manager and ambassador resources: www.Learning.ucsf.edu/engagement">
              <a:hlinkClick r:id="rId3"/>
              <a:extLst>
                <a:ext uri="{FF2B5EF4-FFF2-40B4-BE49-F238E27FC236}">
                  <a16:creationId xmlns:a16="http://schemas.microsoft.com/office/drawing/2014/main" id="{8DEFC078-3B58-4348-1041-D240F90A75A5}"/>
                </a:ext>
              </a:extLst>
            </p:cNvPr>
            <p:cNvPicPr>
              <a:picLocks noChangeAspect="1"/>
            </p:cNvPicPr>
            <p:nvPr/>
          </p:nvPicPr>
          <p:blipFill>
            <a:blip r:embed="rId4"/>
            <a:stretch>
              <a:fillRect/>
            </a:stretch>
          </p:blipFill>
          <p:spPr>
            <a:xfrm>
              <a:off x="1126" y="-1"/>
              <a:ext cx="30474571" cy="20318413"/>
            </a:xfrm>
            <a:prstGeom prst="rect">
              <a:avLst/>
            </a:prstGeom>
          </p:spPr>
        </p:pic>
        <p:sp>
          <p:nvSpPr>
            <p:cNvPr id="7" name="Rectangle 6">
              <a:extLst>
                <a:ext uri="{FF2B5EF4-FFF2-40B4-BE49-F238E27FC236}">
                  <a16:creationId xmlns:a16="http://schemas.microsoft.com/office/drawing/2014/main" id="{CF8F9893-8B1A-1526-77CA-505D9D0485A5}"/>
                </a:ext>
              </a:extLst>
            </p:cNvPr>
            <p:cNvSpPr/>
            <p:nvPr/>
          </p:nvSpPr>
          <p:spPr>
            <a:xfrm>
              <a:off x="353961" y="3834581"/>
              <a:ext cx="11828207" cy="12123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F6D7A8-8A0B-D557-6721-B7CFF7205357}"/>
                </a:ext>
              </a:extLst>
            </p:cNvPr>
            <p:cNvPicPr>
              <a:picLocks noChangeAspect="1"/>
            </p:cNvPicPr>
            <p:nvPr/>
          </p:nvPicPr>
          <p:blipFill>
            <a:blip r:embed="rId5"/>
            <a:srcRect l="9674" r="11542"/>
            <a:stretch/>
          </p:blipFill>
          <p:spPr>
            <a:xfrm>
              <a:off x="1061883" y="4916255"/>
              <a:ext cx="10657427" cy="9035718"/>
            </a:xfrm>
            <a:prstGeom prst="rect">
              <a:avLst/>
            </a:prstGeom>
          </p:spPr>
        </p:pic>
      </p:grpSp>
    </p:spTree>
    <p:extLst>
      <p:ext uri="{BB962C8B-B14F-4D97-AF65-F5344CB8AC3E}">
        <p14:creationId xmlns:p14="http://schemas.microsoft.com/office/powerpoint/2010/main" val="185674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CSF Staff Engagement Survey: Be heard! April 7 to May 1, 2026. UCSF career, per diem, limited and USF contract staff on payroll with UCSF, Hyde, Stanyan, UBCP, &amp; BCH Oakland staff by early January are invited. Access the survey in 1 of 3 ways: Email from Gallup (do NOT forward), UCSF.My.Gallup.com (login via MyAccess), or Survey.gallup.com/2026 ucsf (Enter your EID without the 1st “0”).">
            <a:hlinkClick r:id="rId3"/>
            <a:extLst>
              <a:ext uri="{FF2B5EF4-FFF2-40B4-BE49-F238E27FC236}">
                <a16:creationId xmlns:a16="http://schemas.microsoft.com/office/drawing/2014/main" id="{AD00A880-D10C-8E6A-0ADD-7064DA7B18FF}"/>
              </a:ext>
            </a:extLst>
          </p:cNvPr>
          <p:cNvPicPr>
            <a:picLocks noChangeAspect="1"/>
          </p:cNvPicPr>
          <p:nvPr/>
        </p:nvPicPr>
        <p:blipFill>
          <a:blip r:embed="rId4"/>
          <a:stretch>
            <a:fillRect/>
          </a:stretch>
        </p:blipFill>
        <p:spPr>
          <a:xfrm>
            <a:off x="0" y="1852"/>
            <a:ext cx="30476825" cy="20314709"/>
          </a:xfrm>
          <a:prstGeom prst="rect">
            <a:avLst/>
          </a:prstGeom>
        </p:spPr>
      </p:pic>
    </p:spTree>
    <p:extLst>
      <p:ext uri="{BB962C8B-B14F-4D97-AF65-F5344CB8AC3E}">
        <p14:creationId xmlns:p14="http://schemas.microsoft.com/office/powerpoint/2010/main" val="430575210"/>
      </p:ext>
    </p:extLst>
  </p:cSld>
  <p:clrMapOvr>
    <a:masterClrMapping/>
  </p:clrMapOvr>
</p:sld>
</file>

<file path=ppt/theme/theme1.xml><?xml version="1.0" encoding="utf-8"?>
<a:theme xmlns:a="http://schemas.openxmlformats.org/drawingml/2006/main" name="Office Theme">
  <a:themeElements>
    <a:clrScheme name="USCF EVENT">
      <a:dk1>
        <a:srgbClr val="052049"/>
      </a:dk1>
      <a:lt1>
        <a:srgbClr val="FFFFFF"/>
      </a:lt1>
      <a:dk2>
        <a:srgbClr val="052049"/>
      </a:dk2>
      <a:lt2>
        <a:srgbClr val="FFFFFF"/>
      </a:lt2>
      <a:accent1>
        <a:srgbClr val="178CCB"/>
      </a:accent1>
      <a:accent2>
        <a:srgbClr val="16A0AC"/>
      </a:accent2>
      <a:accent3>
        <a:srgbClr val="84C135"/>
      </a:accent3>
      <a:accent4>
        <a:srgbClr val="B3E2E7"/>
      </a:accent4>
      <a:accent5>
        <a:srgbClr val="0F388A"/>
      </a:accent5>
      <a:accent6>
        <a:srgbClr val="8A8BE3"/>
      </a:accent6>
      <a:hlink>
        <a:srgbClr val="178CCB"/>
      </a:hlink>
      <a:folHlink>
        <a:srgbClr val="5F5F5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3844620162CF45ADBD973FE190ABC9" ma:contentTypeVersion="18" ma:contentTypeDescription="Create a new document." ma:contentTypeScope="" ma:versionID="2fd60e2233a2ac4602bdaa8dcf23f9a7">
  <xsd:schema xmlns:xsd="http://www.w3.org/2001/XMLSchema" xmlns:xs="http://www.w3.org/2001/XMLSchema" xmlns:p="http://schemas.microsoft.com/office/2006/metadata/properties" xmlns:ns2="e6dc9924-ab0c-4b14-89dc-ba9685bf3c04" xmlns:ns3="c6f285ed-ca55-49a6-80d2-27108c6502bd" targetNamespace="http://schemas.microsoft.com/office/2006/metadata/properties" ma:root="true" ma:fieldsID="a108c0e8ae66fde45c09aea084062310" ns2:_="" ns3:_="">
    <xsd:import namespace="e6dc9924-ab0c-4b14-89dc-ba9685bf3c04"/>
    <xsd:import namespace="c6f285ed-ca55-49a6-80d2-27108c6502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c9924-ab0c-4b14-89dc-ba9685bf3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f285ed-ca55-49a6-80d2-27108c6502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05cfb-d222-4e4d-9e7d-a00e03584f6b}" ma:internalName="TaxCatchAll" ma:showField="CatchAllData" ma:web="c6f285ed-ca55-49a6-80d2-27108c6502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6dc9924-ab0c-4b14-89dc-ba9685bf3c04">
      <Terms xmlns="http://schemas.microsoft.com/office/infopath/2007/PartnerControls"/>
    </lcf76f155ced4ddcb4097134ff3c332f>
    <TaxCatchAll xmlns="c6f285ed-ca55-49a6-80d2-27108c6502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F4F377-298E-46C2-A894-F5255732A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c9924-ab0c-4b14-89dc-ba9685bf3c04"/>
    <ds:schemaRef ds:uri="c6f285ed-ca55-49a6-80d2-27108c650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D30721-7597-4FFC-9215-5C2FE5EFC5C7}">
  <ds:schemaRefs>
    <ds:schemaRef ds:uri="http://schemas.microsoft.com/office/2006/documentManagement/types"/>
    <ds:schemaRef ds:uri="http://purl.org/dc/dcmitype/"/>
    <ds:schemaRef ds:uri="http://purl.org/dc/elements/1.1/"/>
    <ds:schemaRef ds:uri="e6dc9924-ab0c-4b14-89dc-ba9685bf3c04"/>
    <ds:schemaRef ds:uri="http://www.w3.org/XML/1998/namespace"/>
    <ds:schemaRef ds:uri="http://purl.org/dc/terms/"/>
    <ds:schemaRef ds:uri="c6f285ed-ca55-49a6-80d2-27108c6502bd"/>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2EC0610-57BD-4F61-A046-3CEFCBBF7E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16640</TotalTime>
  <Words>554</Words>
  <Application>Microsoft Office PowerPoint</Application>
  <PresentationFormat>Custom</PresentationFormat>
  <Paragraphs>24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HelveticaNeueLT Std Lt</vt:lpstr>
      <vt:lpstr>HelveticaNeueLTW04-55Roman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Frosch, CJ</cp:lastModifiedBy>
  <cp:revision>93</cp:revision>
  <dcterms:created xsi:type="dcterms:W3CDTF">2020-09-18T22:49:50Z</dcterms:created>
  <dcterms:modified xsi:type="dcterms:W3CDTF">2026-02-20T00:18:07Z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0x010100463844620162CF45ADBD973FE190ABC9</vt:lpwstr>
  </property>
  <property fmtid="{D5CDD505-2E9C-101B-9397-08002B2CF9AE}" pid="3" name="MediaServiceImageTags">
    <vt:lpwstr/>
  </property>
</Properties>
</file>